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Futura Bold" charset="1" panose="020B0702020204020203"/>
      <p:regular r:id="rId16"/>
    </p:embeddedFont>
    <p:embeddedFont>
      <p:font typeface="Roboto" charset="1" panose="02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jpeg" Type="http://schemas.openxmlformats.org/officeDocument/2006/relationships/image"/><Relationship Id="rId5"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8.jpeg" Type="http://schemas.openxmlformats.org/officeDocument/2006/relationships/image"/><Relationship Id="rId9" Target="../media/image18.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Freeform 2" id="2"/>
          <p:cNvSpPr/>
          <p:nvPr/>
        </p:nvSpPr>
        <p:spPr>
          <a:xfrm flipH="false" flipV="false" rot="0">
            <a:off x="-1000180" y="7743794"/>
            <a:ext cx="12752091" cy="1562131"/>
          </a:xfrm>
          <a:custGeom>
            <a:avLst/>
            <a:gdLst/>
            <a:ahLst/>
            <a:cxnLst/>
            <a:rect r="r" b="b" t="t" l="l"/>
            <a:pathLst>
              <a:path h="1562131" w="12752091">
                <a:moveTo>
                  <a:pt x="0" y="0"/>
                </a:moveTo>
                <a:lnTo>
                  <a:pt x="12752091" y="0"/>
                </a:lnTo>
                <a:lnTo>
                  <a:pt x="12752091" y="1562131"/>
                </a:lnTo>
                <a:lnTo>
                  <a:pt x="0" y="15621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609735" y="-462677"/>
            <a:ext cx="11202469" cy="10158163"/>
            <a:chOff x="0" y="0"/>
            <a:chExt cx="775699" cy="703387"/>
          </a:xfrm>
        </p:grpSpPr>
        <p:sp>
          <p:nvSpPr>
            <p:cNvPr name="Freeform 4" id="4"/>
            <p:cNvSpPr/>
            <p:nvPr/>
          </p:nvSpPr>
          <p:spPr>
            <a:xfrm flipH="false" flipV="false" rot="0">
              <a:off x="0" y="0"/>
              <a:ext cx="775699" cy="703387"/>
            </a:xfrm>
            <a:custGeom>
              <a:avLst/>
              <a:gdLst/>
              <a:ahLst/>
              <a:cxnLst/>
              <a:rect r="r" b="b" t="t" l="l"/>
              <a:pathLst>
                <a:path h="703387" w="775699">
                  <a:moveTo>
                    <a:pt x="775699" y="351694"/>
                  </a:moveTo>
                  <a:lnTo>
                    <a:pt x="572499" y="703387"/>
                  </a:lnTo>
                  <a:lnTo>
                    <a:pt x="203200" y="703387"/>
                  </a:lnTo>
                  <a:lnTo>
                    <a:pt x="0" y="351694"/>
                  </a:lnTo>
                  <a:lnTo>
                    <a:pt x="203200" y="0"/>
                  </a:lnTo>
                  <a:lnTo>
                    <a:pt x="572499" y="0"/>
                  </a:lnTo>
                  <a:lnTo>
                    <a:pt x="775699" y="351694"/>
                  </a:lnTo>
                  <a:close/>
                </a:path>
              </a:pathLst>
            </a:custGeom>
            <a:blipFill>
              <a:blip r:embed="rId4"/>
              <a:stretch>
                <a:fillRect l="-59844" t="0" r="-1360" b="0"/>
              </a:stretch>
            </a:blipFill>
          </p:spPr>
        </p:sp>
      </p:grpSp>
      <p:grpSp>
        <p:nvGrpSpPr>
          <p:cNvPr name="Group 5" id="5"/>
          <p:cNvGrpSpPr/>
          <p:nvPr/>
        </p:nvGrpSpPr>
        <p:grpSpPr>
          <a:xfrm rot="-10800000">
            <a:off x="11205763" y="7361149"/>
            <a:ext cx="2968190" cy="2540685"/>
            <a:chOff x="0" y="0"/>
            <a:chExt cx="952452" cy="815271"/>
          </a:xfrm>
        </p:grpSpPr>
        <p:sp>
          <p:nvSpPr>
            <p:cNvPr name="Freeform 6" id="6"/>
            <p:cNvSpPr/>
            <p:nvPr/>
          </p:nvSpPr>
          <p:spPr>
            <a:xfrm flipH="false" flipV="false" rot="0">
              <a:off x="0" y="0"/>
              <a:ext cx="952452" cy="815271"/>
            </a:xfrm>
            <a:custGeom>
              <a:avLst/>
              <a:gdLst/>
              <a:ahLst/>
              <a:cxnLst/>
              <a:rect r="r" b="b" t="t" l="l"/>
              <a:pathLst>
                <a:path h="815271" w="952452">
                  <a:moveTo>
                    <a:pt x="476226" y="815271"/>
                  </a:moveTo>
                  <a:lnTo>
                    <a:pt x="952452" y="0"/>
                  </a:lnTo>
                  <a:lnTo>
                    <a:pt x="0" y="0"/>
                  </a:lnTo>
                  <a:lnTo>
                    <a:pt x="476226" y="815271"/>
                  </a:lnTo>
                  <a:close/>
                </a:path>
              </a:pathLst>
            </a:custGeom>
            <a:solidFill>
              <a:srgbClr val="FF7800"/>
            </a:solidFill>
          </p:spPr>
        </p:sp>
        <p:sp>
          <p:nvSpPr>
            <p:cNvPr name="TextBox 7" id="7"/>
            <p:cNvSpPr txBox="true"/>
            <p:nvPr/>
          </p:nvSpPr>
          <p:spPr>
            <a:xfrm>
              <a:off x="148821" y="20134"/>
              <a:ext cx="654811" cy="416619"/>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435555" y="9286875"/>
            <a:ext cx="19883388" cy="1287067"/>
            <a:chOff x="0" y="0"/>
            <a:chExt cx="5236777" cy="338981"/>
          </a:xfrm>
        </p:grpSpPr>
        <p:sp>
          <p:nvSpPr>
            <p:cNvPr name="Freeform 9" id="9"/>
            <p:cNvSpPr/>
            <p:nvPr/>
          </p:nvSpPr>
          <p:spPr>
            <a:xfrm flipH="false" flipV="false" rot="0">
              <a:off x="0" y="0"/>
              <a:ext cx="5236777" cy="338981"/>
            </a:xfrm>
            <a:custGeom>
              <a:avLst/>
              <a:gdLst/>
              <a:ahLst/>
              <a:cxnLst/>
              <a:rect r="r" b="b" t="t" l="l"/>
              <a:pathLst>
                <a:path h="338981" w="5236777">
                  <a:moveTo>
                    <a:pt x="0" y="0"/>
                  </a:moveTo>
                  <a:lnTo>
                    <a:pt x="5236777" y="0"/>
                  </a:lnTo>
                  <a:lnTo>
                    <a:pt x="5236777" y="338981"/>
                  </a:lnTo>
                  <a:lnTo>
                    <a:pt x="0" y="338981"/>
                  </a:lnTo>
                  <a:close/>
                </a:path>
              </a:pathLst>
            </a:custGeom>
            <a:solidFill>
              <a:srgbClr val="FF7800"/>
            </a:solidFill>
          </p:spPr>
        </p:sp>
        <p:sp>
          <p:nvSpPr>
            <p:cNvPr name="TextBox 10" id="10"/>
            <p:cNvSpPr txBox="true"/>
            <p:nvPr/>
          </p:nvSpPr>
          <p:spPr>
            <a:xfrm>
              <a:off x="0" y="-38100"/>
              <a:ext cx="5236777" cy="377081"/>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460319" y="3570725"/>
            <a:ext cx="9045820" cy="4055365"/>
          </a:xfrm>
          <a:prstGeom prst="rect">
            <a:avLst/>
          </a:prstGeom>
        </p:spPr>
        <p:txBody>
          <a:bodyPr anchor="t" rtlCol="false" tIns="0" lIns="0" bIns="0" rIns="0">
            <a:spAutoFit/>
          </a:bodyPr>
          <a:lstStyle/>
          <a:p>
            <a:pPr algn="l">
              <a:lnSpc>
                <a:spcPts val="7788"/>
              </a:lnSpc>
            </a:pPr>
            <a:r>
              <a:rPr lang="en-US" sz="6600" b="true">
                <a:solidFill>
                  <a:srgbClr val="FFFFFF"/>
                </a:solidFill>
                <a:latin typeface="Futura Bold"/>
                <a:ea typeface="Futura Bold"/>
                <a:cs typeface="Futura Bold"/>
                <a:sym typeface="Futura Bold"/>
              </a:rPr>
              <a:t>THE ROLE OF </a:t>
            </a:r>
          </a:p>
          <a:p>
            <a:pPr algn="l">
              <a:lnSpc>
                <a:spcPts val="7788"/>
              </a:lnSpc>
            </a:pPr>
            <a:r>
              <a:rPr lang="en-US" sz="6600" b="true">
                <a:solidFill>
                  <a:srgbClr val="FFFFFF"/>
                </a:solidFill>
                <a:latin typeface="Futura Bold"/>
                <a:ea typeface="Futura Bold"/>
                <a:cs typeface="Futura Bold"/>
                <a:sym typeface="Futura Bold"/>
              </a:rPr>
              <a:t>ENTREPRENEURSHIP</a:t>
            </a:r>
          </a:p>
          <a:p>
            <a:pPr algn="l">
              <a:lnSpc>
                <a:spcPts val="7788"/>
              </a:lnSpc>
            </a:pPr>
          </a:p>
          <a:p>
            <a:pPr algn="l">
              <a:lnSpc>
                <a:spcPts val="7788"/>
              </a:lnSpc>
            </a:pPr>
            <a:r>
              <a:rPr lang="en-US" sz="6600" b="true">
                <a:solidFill>
                  <a:srgbClr val="FFFFFF"/>
                </a:solidFill>
                <a:latin typeface="Futura Bold"/>
                <a:ea typeface="Futura Bold"/>
                <a:cs typeface="Futura Bold"/>
                <a:sym typeface="Futura Bold"/>
              </a:rPr>
              <a:t>SV NIKOLE 07-04.2025</a:t>
            </a:r>
          </a:p>
        </p:txBody>
      </p:sp>
      <p:grpSp>
        <p:nvGrpSpPr>
          <p:cNvPr name="Group 12" id="12"/>
          <p:cNvGrpSpPr/>
          <p:nvPr/>
        </p:nvGrpSpPr>
        <p:grpSpPr>
          <a:xfrm rot="0">
            <a:off x="8500786" y="-969756"/>
            <a:ext cx="5747759" cy="5076734"/>
            <a:chOff x="0" y="0"/>
            <a:chExt cx="931800" cy="823016"/>
          </a:xfrm>
        </p:grpSpPr>
        <p:sp>
          <p:nvSpPr>
            <p:cNvPr name="Freeform 13" id="13"/>
            <p:cNvSpPr/>
            <p:nvPr/>
          </p:nvSpPr>
          <p:spPr>
            <a:xfrm flipH="false" flipV="false" rot="0">
              <a:off x="0" y="0"/>
              <a:ext cx="931800" cy="823016"/>
            </a:xfrm>
            <a:custGeom>
              <a:avLst/>
              <a:gdLst/>
              <a:ahLst/>
              <a:cxnLst/>
              <a:rect r="r" b="b" t="t" l="l"/>
              <a:pathLst>
                <a:path h="823016" w="931800">
                  <a:moveTo>
                    <a:pt x="465900" y="823016"/>
                  </a:moveTo>
                  <a:lnTo>
                    <a:pt x="931800" y="0"/>
                  </a:lnTo>
                  <a:lnTo>
                    <a:pt x="0" y="0"/>
                  </a:lnTo>
                  <a:lnTo>
                    <a:pt x="465900" y="823016"/>
                  </a:lnTo>
                  <a:close/>
                </a:path>
              </a:pathLst>
            </a:custGeom>
            <a:solidFill>
              <a:srgbClr val="FF7800"/>
            </a:solidFill>
          </p:spPr>
        </p:sp>
        <p:sp>
          <p:nvSpPr>
            <p:cNvPr name="TextBox 14" id="14"/>
            <p:cNvSpPr txBox="true"/>
            <p:nvPr/>
          </p:nvSpPr>
          <p:spPr>
            <a:xfrm>
              <a:off x="145594" y="20687"/>
              <a:ext cx="640612" cy="420215"/>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82397" y="69017"/>
            <a:ext cx="4989596" cy="959683"/>
          </a:xfrm>
          <a:custGeom>
            <a:avLst/>
            <a:gdLst/>
            <a:ahLst/>
            <a:cxnLst/>
            <a:rect r="r" b="b" t="t" l="l"/>
            <a:pathLst>
              <a:path h="959683" w="4989596">
                <a:moveTo>
                  <a:pt x="0" y="0"/>
                </a:moveTo>
                <a:lnTo>
                  <a:pt x="4989596" y="0"/>
                </a:lnTo>
                <a:lnTo>
                  <a:pt x="4989596" y="959683"/>
                </a:lnTo>
                <a:lnTo>
                  <a:pt x="0" y="959683"/>
                </a:lnTo>
                <a:lnTo>
                  <a:pt x="0" y="0"/>
                </a:lnTo>
                <a:close/>
              </a:path>
            </a:pathLst>
          </a:custGeom>
          <a:blipFill>
            <a:blip r:embed="rId5">
              <a:extLst>
                <a:ext uri="{96DAC541-7B7A-43D3-8B79-37D633B846F1}">
                  <asvg:svgBlip xmlns:asvg="http://schemas.microsoft.com/office/drawing/2016/SVG/main" r:embed="rId6"/>
                </a:ext>
              </a:extLst>
            </a:blip>
            <a:stretch>
              <a:fillRect l="0" t="-108618" r="0" b="0"/>
            </a:stretch>
          </a:blipFill>
        </p:spPr>
      </p:sp>
      <p:sp>
        <p:nvSpPr>
          <p:cNvPr name="Freeform 16" id="16"/>
          <p:cNvSpPr/>
          <p:nvPr/>
        </p:nvSpPr>
        <p:spPr>
          <a:xfrm flipH="true" flipV="false" rot="0">
            <a:off x="7496697" y="3685025"/>
            <a:ext cx="1477405" cy="648211"/>
          </a:xfrm>
          <a:custGeom>
            <a:avLst/>
            <a:gdLst/>
            <a:ahLst/>
            <a:cxnLst/>
            <a:rect r="r" b="b" t="t" l="l"/>
            <a:pathLst>
              <a:path h="648211" w="1477405">
                <a:moveTo>
                  <a:pt x="1477405" y="0"/>
                </a:moveTo>
                <a:lnTo>
                  <a:pt x="0" y="0"/>
                </a:lnTo>
                <a:lnTo>
                  <a:pt x="0" y="648211"/>
                </a:lnTo>
                <a:lnTo>
                  <a:pt x="1477405" y="648211"/>
                </a:lnTo>
                <a:lnTo>
                  <a:pt x="1477405"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195489" y="8217449"/>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9">
              <a:alphaModFix amt="58000"/>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grpSp>
        <p:nvGrpSpPr>
          <p:cNvPr name="Group 2" id="2"/>
          <p:cNvGrpSpPr/>
          <p:nvPr/>
        </p:nvGrpSpPr>
        <p:grpSpPr>
          <a:xfrm rot="0">
            <a:off x="-2342705" y="1516579"/>
            <a:ext cx="8554458" cy="6837224"/>
            <a:chOff x="0" y="0"/>
            <a:chExt cx="823741" cy="658382"/>
          </a:xfrm>
        </p:grpSpPr>
        <p:sp>
          <p:nvSpPr>
            <p:cNvPr name="Freeform 3" id="3"/>
            <p:cNvSpPr/>
            <p:nvPr/>
          </p:nvSpPr>
          <p:spPr>
            <a:xfrm flipH="false" flipV="false" rot="0">
              <a:off x="0" y="0"/>
              <a:ext cx="823741" cy="658382"/>
            </a:xfrm>
            <a:custGeom>
              <a:avLst/>
              <a:gdLst/>
              <a:ahLst/>
              <a:cxnLst/>
              <a:rect r="r" b="b" t="t" l="l"/>
              <a:pathLst>
                <a:path h="658382" w="823741">
                  <a:moveTo>
                    <a:pt x="823741" y="329191"/>
                  </a:moveTo>
                  <a:lnTo>
                    <a:pt x="620541" y="658382"/>
                  </a:lnTo>
                  <a:lnTo>
                    <a:pt x="203200" y="658382"/>
                  </a:lnTo>
                  <a:lnTo>
                    <a:pt x="0" y="329191"/>
                  </a:lnTo>
                  <a:lnTo>
                    <a:pt x="203200" y="0"/>
                  </a:lnTo>
                  <a:lnTo>
                    <a:pt x="620541" y="0"/>
                  </a:lnTo>
                  <a:lnTo>
                    <a:pt x="823741" y="329191"/>
                  </a:lnTo>
                  <a:close/>
                </a:path>
              </a:pathLst>
            </a:custGeom>
            <a:blipFill>
              <a:blip r:embed="rId2"/>
              <a:stretch>
                <a:fillRect l="-9981" t="0" r="-9981" b="0"/>
              </a:stretch>
            </a:blipFill>
          </p:spPr>
        </p:sp>
      </p:grpSp>
      <p:grpSp>
        <p:nvGrpSpPr>
          <p:cNvPr name="Group 4" id="4"/>
          <p:cNvGrpSpPr/>
          <p:nvPr/>
        </p:nvGrpSpPr>
        <p:grpSpPr>
          <a:xfrm rot="0">
            <a:off x="-435555" y="9258300"/>
            <a:ext cx="19883388" cy="1287067"/>
            <a:chOff x="0" y="0"/>
            <a:chExt cx="5236777" cy="338981"/>
          </a:xfrm>
        </p:grpSpPr>
        <p:sp>
          <p:nvSpPr>
            <p:cNvPr name="Freeform 5" id="5"/>
            <p:cNvSpPr/>
            <p:nvPr/>
          </p:nvSpPr>
          <p:spPr>
            <a:xfrm flipH="false" flipV="false" rot="0">
              <a:off x="0" y="0"/>
              <a:ext cx="5236777" cy="338981"/>
            </a:xfrm>
            <a:custGeom>
              <a:avLst/>
              <a:gdLst/>
              <a:ahLst/>
              <a:cxnLst/>
              <a:rect r="r" b="b" t="t" l="l"/>
              <a:pathLst>
                <a:path h="338981" w="5236777">
                  <a:moveTo>
                    <a:pt x="0" y="0"/>
                  </a:moveTo>
                  <a:lnTo>
                    <a:pt x="5236777" y="0"/>
                  </a:lnTo>
                  <a:lnTo>
                    <a:pt x="5236777" y="338981"/>
                  </a:lnTo>
                  <a:lnTo>
                    <a:pt x="0" y="338981"/>
                  </a:lnTo>
                  <a:close/>
                </a:path>
              </a:pathLst>
            </a:custGeom>
            <a:solidFill>
              <a:srgbClr val="FF7800"/>
            </a:solidFill>
          </p:spPr>
        </p:sp>
        <p:sp>
          <p:nvSpPr>
            <p:cNvPr name="TextBox 6" id="6"/>
            <p:cNvSpPr txBox="true"/>
            <p:nvPr/>
          </p:nvSpPr>
          <p:spPr>
            <a:xfrm>
              <a:off x="0" y="-38100"/>
              <a:ext cx="5236777" cy="377081"/>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7753276" y="1999200"/>
            <a:ext cx="8858349" cy="2073910"/>
          </a:xfrm>
          <a:prstGeom prst="rect">
            <a:avLst/>
          </a:prstGeom>
        </p:spPr>
        <p:txBody>
          <a:bodyPr anchor="t" rtlCol="false" tIns="0" lIns="0" bIns="0" rIns="0">
            <a:spAutoFit/>
          </a:bodyPr>
          <a:lstStyle/>
          <a:p>
            <a:pPr algn="l">
              <a:lnSpc>
                <a:spcPts val="7670"/>
              </a:lnSpc>
            </a:pPr>
            <a:r>
              <a:rPr lang="en-US" sz="6500" b="true">
                <a:solidFill>
                  <a:srgbClr val="FFFFFF"/>
                </a:solidFill>
                <a:latin typeface="Futura Bold"/>
                <a:ea typeface="Futura Bold"/>
                <a:cs typeface="Futura Bold"/>
                <a:sym typeface="Futura Bold"/>
              </a:rPr>
              <a:t>WHAT IS ENTREPRENEURSHIP</a:t>
            </a:r>
          </a:p>
        </p:txBody>
      </p:sp>
      <p:sp>
        <p:nvSpPr>
          <p:cNvPr name="TextBox 8" id="8"/>
          <p:cNvSpPr txBox="true"/>
          <p:nvPr/>
        </p:nvSpPr>
        <p:spPr>
          <a:xfrm rot="0">
            <a:off x="7753276" y="4674651"/>
            <a:ext cx="8054809" cy="3498849"/>
          </a:xfrm>
          <a:prstGeom prst="rect">
            <a:avLst/>
          </a:prstGeom>
        </p:spPr>
        <p:txBody>
          <a:bodyPr anchor="t" rtlCol="false" tIns="0" lIns="0" bIns="0" rIns="0">
            <a:spAutoFit/>
          </a:bodyPr>
          <a:lstStyle/>
          <a:p>
            <a:pPr algn="just">
              <a:lnSpc>
                <a:spcPts val="3500"/>
              </a:lnSpc>
            </a:pPr>
            <a:r>
              <a:rPr lang="en-US" sz="2500">
                <a:solidFill>
                  <a:srgbClr val="FFFFFF"/>
                </a:solidFill>
                <a:latin typeface="Roboto"/>
                <a:ea typeface="Roboto"/>
                <a:cs typeface="Roboto"/>
                <a:sym typeface="Roboto"/>
              </a:rPr>
              <a:t>Entrepreneurship plays a critical role in promoting innovation, economic expansion, and social advancement. Entrepreneurs spot possibilities, take measured chances, and start new companies that offer cutting-edge goods and services. Customers gain from increased industry efficiency and advancements brought forth by competition. Additionally, entrepreneurship creates jobs, empowering people and communities. </a:t>
            </a:r>
          </a:p>
        </p:txBody>
      </p:sp>
      <p:sp>
        <p:nvSpPr>
          <p:cNvPr name="Freeform 9" id="9"/>
          <p:cNvSpPr/>
          <p:nvPr/>
        </p:nvSpPr>
        <p:spPr>
          <a:xfrm flipH="true" flipV="false" rot="0">
            <a:off x="13040619" y="452008"/>
            <a:ext cx="5534932" cy="1064571"/>
          </a:xfrm>
          <a:custGeom>
            <a:avLst/>
            <a:gdLst/>
            <a:ahLst/>
            <a:cxnLst/>
            <a:rect r="r" b="b" t="t" l="l"/>
            <a:pathLst>
              <a:path h="1064571" w="5534932">
                <a:moveTo>
                  <a:pt x="5534933" y="0"/>
                </a:moveTo>
                <a:lnTo>
                  <a:pt x="0" y="0"/>
                </a:lnTo>
                <a:lnTo>
                  <a:pt x="0" y="1064571"/>
                </a:lnTo>
                <a:lnTo>
                  <a:pt x="5534933" y="1064571"/>
                </a:lnTo>
                <a:lnTo>
                  <a:pt x="5534933" y="0"/>
                </a:lnTo>
                <a:close/>
              </a:path>
            </a:pathLst>
          </a:custGeom>
          <a:blipFill>
            <a:blip r:embed="rId3">
              <a:extLst>
                <a:ext uri="{96DAC541-7B7A-43D3-8B79-37D633B846F1}">
                  <asvg:svgBlip xmlns:asvg="http://schemas.microsoft.com/office/drawing/2016/SVG/main" r:embed="rId4"/>
                </a:ext>
              </a:extLst>
            </a:blip>
            <a:stretch>
              <a:fillRect l="0" t="-108618" r="0" b="0"/>
            </a:stretch>
          </a:blipFill>
        </p:spPr>
      </p:sp>
      <p:sp>
        <p:nvSpPr>
          <p:cNvPr name="Freeform 10" id="10"/>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5">
              <a:alphaModFix amt="58000"/>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grpSp>
        <p:nvGrpSpPr>
          <p:cNvPr name="Group 2" id="2"/>
          <p:cNvGrpSpPr/>
          <p:nvPr/>
        </p:nvGrpSpPr>
        <p:grpSpPr>
          <a:xfrm rot="0">
            <a:off x="9144000" y="-377075"/>
            <a:ext cx="7556477" cy="4881231"/>
            <a:chOff x="0" y="0"/>
            <a:chExt cx="878022" cy="567173"/>
          </a:xfrm>
        </p:grpSpPr>
        <p:sp>
          <p:nvSpPr>
            <p:cNvPr name="Freeform 3" id="3"/>
            <p:cNvSpPr/>
            <p:nvPr/>
          </p:nvSpPr>
          <p:spPr>
            <a:xfrm flipH="false" flipV="false" rot="0">
              <a:off x="0" y="0"/>
              <a:ext cx="878022" cy="567173"/>
            </a:xfrm>
            <a:custGeom>
              <a:avLst/>
              <a:gdLst/>
              <a:ahLst/>
              <a:cxnLst/>
              <a:rect r="r" b="b" t="t" l="l"/>
              <a:pathLst>
                <a:path h="567173" w="878022">
                  <a:moveTo>
                    <a:pt x="674822" y="0"/>
                  </a:moveTo>
                  <a:lnTo>
                    <a:pt x="0" y="0"/>
                  </a:lnTo>
                  <a:lnTo>
                    <a:pt x="203200" y="567173"/>
                  </a:lnTo>
                  <a:lnTo>
                    <a:pt x="878022" y="567173"/>
                  </a:lnTo>
                  <a:lnTo>
                    <a:pt x="674822" y="0"/>
                  </a:lnTo>
                  <a:close/>
                </a:path>
              </a:pathLst>
            </a:custGeom>
            <a:blipFill>
              <a:blip r:embed="rId2"/>
              <a:stretch>
                <a:fillRect l="0" t="0" r="0" b="-3333"/>
              </a:stretch>
            </a:blipFill>
          </p:spPr>
        </p:sp>
      </p:grpSp>
      <p:grpSp>
        <p:nvGrpSpPr>
          <p:cNvPr name="Group 4" id="4"/>
          <p:cNvGrpSpPr/>
          <p:nvPr/>
        </p:nvGrpSpPr>
        <p:grpSpPr>
          <a:xfrm rot="0">
            <a:off x="-1159499" y="5542595"/>
            <a:ext cx="18418799" cy="3640959"/>
            <a:chOff x="0" y="0"/>
            <a:chExt cx="4851042" cy="958936"/>
          </a:xfrm>
        </p:grpSpPr>
        <p:sp>
          <p:nvSpPr>
            <p:cNvPr name="Freeform 5" id="5"/>
            <p:cNvSpPr/>
            <p:nvPr/>
          </p:nvSpPr>
          <p:spPr>
            <a:xfrm flipH="false" flipV="false" rot="0">
              <a:off x="0" y="0"/>
              <a:ext cx="4851041" cy="958936"/>
            </a:xfrm>
            <a:custGeom>
              <a:avLst/>
              <a:gdLst/>
              <a:ahLst/>
              <a:cxnLst/>
              <a:rect r="r" b="b" t="t" l="l"/>
              <a:pathLst>
                <a:path h="958936" w="4851041">
                  <a:moveTo>
                    <a:pt x="0" y="0"/>
                  </a:moveTo>
                  <a:lnTo>
                    <a:pt x="4851041" y="0"/>
                  </a:lnTo>
                  <a:lnTo>
                    <a:pt x="4851041" y="958936"/>
                  </a:lnTo>
                  <a:lnTo>
                    <a:pt x="0" y="958936"/>
                  </a:lnTo>
                  <a:close/>
                </a:path>
              </a:pathLst>
            </a:custGeom>
            <a:solidFill>
              <a:srgbClr val="FF7800"/>
            </a:solidFill>
          </p:spPr>
        </p:sp>
        <p:sp>
          <p:nvSpPr>
            <p:cNvPr name="TextBox 6" id="6"/>
            <p:cNvSpPr txBox="true"/>
            <p:nvPr/>
          </p:nvSpPr>
          <p:spPr>
            <a:xfrm>
              <a:off x="0" y="-38100"/>
              <a:ext cx="4851042" cy="997036"/>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1752158" y="2430246"/>
            <a:ext cx="7917194" cy="2073910"/>
          </a:xfrm>
          <a:prstGeom prst="rect">
            <a:avLst/>
          </a:prstGeom>
        </p:spPr>
        <p:txBody>
          <a:bodyPr anchor="t" rtlCol="false" tIns="0" lIns="0" bIns="0" rIns="0">
            <a:spAutoFit/>
          </a:bodyPr>
          <a:lstStyle/>
          <a:p>
            <a:pPr algn="l">
              <a:lnSpc>
                <a:spcPts val="7670"/>
              </a:lnSpc>
            </a:pPr>
            <a:r>
              <a:rPr lang="en-US" sz="6500" b="true">
                <a:solidFill>
                  <a:srgbClr val="FFFFFF"/>
                </a:solidFill>
                <a:latin typeface="Futura Bold"/>
                <a:ea typeface="Futura Bold"/>
                <a:cs typeface="Futura Bold"/>
                <a:sym typeface="Futura Bold"/>
              </a:rPr>
              <a:t>IMPORTANCE OF ENTREPRENEURSHIP</a:t>
            </a:r>
          </a:p>
        </p:txBody>
      </p:sp>
      <p:sp>
        <p:nvSpPr>
          <p:cNvPr name="TextBox 8" id="8"/>
          <p:cNvSpPr txBox="true"/>
          <p:nvPr/>
        </p:nvSpPr>
        <p:spPr>
          <a:xfrm rot="0">
            <a:off x="1726652" y="6023225"/>
            <a:ext cx="14834696" cy="2622549"/>
          </a:xfrm>
          <a:prstGeom prst="rect">
            <a:avLst/>
          </a:prstGeom>
        </p:spPr>
        <p:txBody>
          <a:bodyPr anchor="t" rtlCol="false" tIns="0" lIns="0" bIns="0" rIns="0">
            <a:spAutoFit/>
          </a:bodyPr>
          <a:lstStyle/>
          <a:p>
            <a:pPr algn="just">
              <a:lnSpc>
                <a:spcPts val="3500"/>
              </a:lnSpc>
            </a:pPr>
            <a:r>
              <a:rPr lang="en-US" sz="2500">
                <a:solidFill>
                  <a:srgbClr val="000000"/>
                </a:solidFill>
                <a:latin typeface="Roboto"/>
                <a:ea typeface="Roboto"/>
                <a:cs typeface="Roboto"/>
                <a:sym typeface="Roboto"/>
              </a:rPr>
              <a:t>In order to promote innovation, economic growth, and societal advancement, entrepreneurship is essential. It encourages the establishment of new companies, which boost productivity, create jobs, and promote economic expansion. Innovative products, services, and solutions that address unmet needs or resolve current issues are introduced by entrepreneurs, frequently revolutionizing industries and enhancing people's quality of life. Entrepreneurship also promotes competition, which boosts productivity and benefits customers by offering better options and reduced costs. </a:t>
            </a:r>
          </a:p>
        </p:txBody>
      </p:sp>
      <p:sp>
        <p:nvSpPr>
          <p:cNvPr name="Freeform 9" id="9"/>
          <p:cNvSpPr/>
          <p:nvPr/>
        </p:nvSpPr>
        <p:spPr>
          <a:xfrm flipH="true" flipV="false" rot="0">
            <a:off x="1752158" y="1216348"/>
            <a:ext cx="1766611" cy="775101"/>
          </a:xfrm>
          <a:custGeom>
            <a:avLst/>
            <a:gdLst/>
            <a:ahLst/>
            <a:cxnLst/>
            <a:rect r="r" b="b" t="t" l="l"/>
            <a:pathLst>
              <a:path h="775101" w="1766611">
                <a:moveTo>
                  <a:pt x="1766611" y="0"/>
                </a:moveTo>
                <a:lnTo>
                  <a:pt x="0" y="0"/>
                </a:lnTo>
                <a:lnTo>
                  <a:pt x="0" y="775101"/>
                </a:lnTo>
                <a:lnTo>
                  <a:pt x="1766611" y="775101"/>
                </a:lnTo>
                <a:lnTo>
                  <a:pt x="176661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5">
              <a:alphaModFix amt="58000"/>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Freeform 2" id="2"/>
          <p:cNvSpPr/>
          <p:nvPr/>
        </p:nvSpPr>
        <p:spPr>
          <a:xfrm flipH="false" flipV="false" rot="0">
            <a:off x="-3608091" y="7715219"/>
            <a:ext cx="12752091" cy="1562131"/>
          </a:xfrm>
          <a:custGeom>
            <a:avLst/>
            <a:gdLst/>
            <a:ahLst/>
            <a:cxnLst/>
            <a:rect r="r" b="b" t="t" l="l"/>
            <a:pathLst>
              <a:path h="1562131" w="12752091">
                <a:moveTo>
                  <a:pt x="0" y="0"/>
                </a:moveTo>
                <a:lnTo>
                  <a:pt x="12752091" y="0"/>
                </a:lnTo>
                <a:lnTo>
                  <a:pt x="12752091" y="1562131"/>
                </a:lnTo>
                <a:lnTo>
                  <a:pt x="0" y="15621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30434" y="1905701"/>
            <a:ext cx="6910066" cy="6492247"/>
            <a:chOff x="0" y="0"/>
            <a:chExt cx="782972" cy="735629"/>
          </a:xfrm>
        </p:grpSpPr>
        <p:sp>
          <p:nvSpPr>
            <p:cNvPr name="Freeform 4" id="4"/>
            <p:cNvSpPr/>
            <p:nvPr/>
          </p:nvSpPr>
          <p:spPr>
            <a:xfrm flipH="false" flipV="false" rot="0">
              <a:off x="0" y="0"/>
              <a:ext cx="782972" cy="735629"/>
            </a:xfrm>
            <a:custGeom>
              <a:avLst/>
              <a:gdLst/>
              <a:ahLst/>
              <a:cxnLst/>
              <a:rect r="r" b="b" t="t" l="l"/>
              <a:pathLst>
                <a:path h="735629" w="782972">
                  <a:moveTo>
                    <a:pt x="782972" y="367815"/>
                  </a:moveTo>
                  <a:lnTo>
                    <a:pt x="579772" y="735629"/>
                  </a:lnTo>
                  <a:lnTo>
                    <a:pt x="203200" y="735629"/>
                  </a:lnTo>
                  <a:lnTo>
                    <a:pt x="0" y="367815"/>
                  </a:lnTo>
                  <a:lnTo>
                    <a:pt x="203200" y="0"/>
                  </a:lnTo>
                  <a:lnTo>
                    <a:pt x="579772" y="0"/>
                  </a:lnTo>
                  <a:lnTo>
                    <a:pt x="782972" y="367815"/>
                  </a:lnTo>
                  <a:close/>
                </a:path>
              </a:pathLst>
            </a:custGeom>
            <a:blipFill>
              <a:blip r:embed="rId4"/>
              <a:stretch>
                <a:fillRect l="0" t="-2020" r="0" b="-2020"/>
              </a:stretch>
            </a:blipFill>
          </p:spPr>
        </p:sp>
      </p:grpSp>
      <p:grpSp>
        <p:nvGrpSpPr>
          <p:cNvPr name="Group 5" id="5"/>
          <p:cNvGrpSpPr/>
          <p:nvPr/>
        </p:nvGrpSpPr>
        <p:grpSpPr>
          <a:xfrm rot="0">
            <a:off x="-435555" y="9258300"/>
            <a:ext cx="19883388" cy="1287067"/>
            <a:chOff x="0" y="0"/>
            <a:chExt cx="5236777" cy="338981"/>
          </a:xfrm>
        </p:grpSpPr>
        <p:sp>
          <p:nvSpPr>
            <p:cNvPr name="Freeform 6" id="6"/>
            <p:cNvSpPr/>
            <p:nvPr/>
          </p:nvSpPr>
          <p:spPr>
            <a:xfrm flipH="false" flipV="false" rot="0">
              <a:off x="0" y="0"/>
              <a:ext cx="5236777" cy="338981"/>
            </a:xfrm>
            <a:custGeom>
              <a:avLst/>
              <a:gdLst/>
              <a:ahLst/>
              <a:cxnLst/>
              <a:rect r="r" b="b" t="t" l="l"/>
              <a:pathLst>
                <a:path h="338981" w="5236777">
                  <a:moveTo>
                    <a:pt x="0" y="0"/>
                  </a:moveTo>
                  <a:lnTo>
                    <a:pt x="5236777" y="0"/>
                  </a:lnTo>
                  <a:lnTo>
                    <a:pt x="5236777" y="338981"/>
                  </a:lnTo>
                  <a:lnTo>
                    <a:pt x="0" y="338981"/>
                  </a:lnTo>
                  <a:close/>
                </a:path>
              </a:pathLst>
            </a:custGeom>
            <a:solidFill>
              <a:srgbClr val="FF7800"/>
            </a:solidFill>
          </p:spPr>
        </p:sp>
        <p:sp>
          <p:nvSpPr>
            <p:cNvPr name="TextBox 7" id="7"/>
            <p:cNvSpPr txBox="true"/>
            <p:nvPr/>
          </p:nvSpPr>
          <p:spPr>
            <a:xfrm>
              <a:off x="0" y="-38100"/>
              <a:ext cx="5236777" cy="377081"/>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8305397" y="1791401"/>
            <a:ext cx="8391417" cy="2073910"/>
          </a:xfrm>
          <a:prstGeom prst="rect">
            <a:avLst/>
          </a:prstGeom>
        </p:spPr>
        <p:txBody>
          <a:bodyPr anchor="t" rtlCol="false" tIns="0" lIns="0" bIns="0" rIns="0">
            <a:spAutoFit/>
          </a:bodyPr>
          <a:lstStyle/>
          <a:p>
            <a:pPr algn="l">
              <a:lnSpc>
                <a:spcPts val="7670"/>
              </a:lnSpc>
            </a:pPr>
            <a:r>
              <a:rPr lang="en-US" sz="6500" b="true">
                <a:solidFill>
                  <a:srgbClr val="FFFFFF"/>
                </a:solidFill>
                <a:latin typeface="Futura Bold"/>
                <a:ea typeface="Futura Bold"/>
                <a:cs typeface="Futura Bold"/>
                <a:sym typeface="Futura Bold"/>
              </a:rPr>
              <a:t>CHARACTERISTICS OF ENTREPRENEURS</a:t>
            </a:r>
          </a:p>
        </p:txBody>
      </p:sp>
      <p:sp>
        <p:nvSpPr>
          <p:cNvPr name="TextBox 9" id="9"/>
          <p:cNvSpPr txBox="true"/>
          <p:nvPr/>
        </p:nvSpPr>
        <p:spPr>
          <a:xfrm rot="0">
            <a:off x="8305397" y="4285095"/>
            <a:ext cx="7934582" cy="3999229"/>
          </a:xfrm>
          <a:prstGeom prst="rect">
            <a:avLst/>
          </a:prstGeom>
        </p:spPr>
        <p:txBody>
          <a:bodyPr anchor="t" rtlCol="false" tIns="0" lIns="0" bIns="0" rIns="0">
            <a:spAutoFit/>
          </a:bodyPr>
          <a:lstStyle/>
          <a:p>
            <a:pPr algn="just">
              <a:lnSpc>
                <a:spcPts val="3220"/>
              </a:lnSpc>
            </a:pPr>
            <a:r>
              <a:rPr lang="en-US" sz="2300">
                <a:solidFill>
                  <a:srgbClr val="FFFFFF"/>
                </a:solidFill>
                <a:latin typeface="Roboto"/>
                <a:ea typeface="Roboto"/>
                <a:cs typeface="Roboto"/>
                <a:sym typeface="Roboto"/>
              </a:rPr>
              <a:t>Entrepreneurs possess a distinct set of qualities that allow them to spot opportunities, take calculated risks, and create profitable businesses. They are very creative, frequently coming up with original solutions to issues or launching brand-new goods and services. Entrepreneurs must negotiate uncertainty and overcome obstacles in order to achieve their goals, thus resilience and tenacity are essential. Additionally, they are proactive and have excellent decision-making abilities, which enable them to respond quickly and efficiently in changing situations. </a:t>
            </a:r>
          </a:p>
        </p:txBody>
      </p:sp>
      <p:grpSp>
        <p:nvGrpSpPr>
          <p:cNvPr name="Group 10" id="10"/>
          <p:cNvGrpSpPr/>
          <p:nvPr/>
        </p:nvGrpSpPr>
        <p:grpSpPr>
          <a:xfrm rot="0">
            <a:off x="16385440" y="-132560"/>
            <a:ext cx="3805120" cy="3257072"/>
            <a:chOff x="0" y="0"/>
            <a:chExt cx="952452" cy="815271"/>
          </a:xfrm>
        </p:grpSpPr>
        <p:sp>
          <p:nvSpPr>
            <p:cNvPr name="Freeform 11" id="11"/>
            <p:cNvSpPr/>
            <p:nvPr/>
          </p:nvSpPr>
          <p:spPr>
            <a:xfrm flipH="false" flipV="false" rot="0">
              <a:off x="0" y="0"/>
              <a:ext cx="952452" cy="815271"/>
            </a:xfrm>
            <a:custGeom>
              <a:avLst/>
              <a:gdLst/>
              <a:ahLst/>
              <a:cxnLst/>
              <a:rect r="r" b="b" t="t" l="l"/>
              <a:pathLst>
                <a:path h="815271" w="952452">
                  <a:moveTo>
                    <a:pt x="476226" y="815271"/>
                  </a:moveTo>
                  <a:lnTo>
                    <a:pt x="952452" y="0"/>
                  </a:lnTo>
                  <a:lnTo>
                    <a:pt x="0" y="0"/>
                  </a:lnTo>
                  <a:lnTo>
                    <a:pt x="476226" y="815271"/>
                  </a:lnTo>
                  <a:close/>
                </a:path>
              </a:pathLst>
            </a:custGeom>
            <a:solidFill>
              <a:srgbClr val="FFFFFF"/>
            </a:solidFill>
          </p:spPr>
        </p:sp>
        <p:sp>
          <p:nvSpPr>
            <p:cNvPr name="TextBox 12" id="12"/>
            <p:cNvSpPr txBox="true"/>
            <p:nvPr/>
          </p:nvSpPr>
          <p:spPr>
            <a:xfrm>
              <a:off x="148821" y="20134"/>
              <a:ext cx="654811" cy="416619"/>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5">
              <a:alphaModFix amt="58000"/>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grpSp>
        <p:nvGrpSpPr>
          <p:cNvPr name="Group 2" id="2"/>
          <p:cNvGrpSpPr/>
          <p:nvPr/>
        </p:nvGrpSpPr>
        <p:grpSpPr>
          <a:xfrm rot="0">
            <a:off x="10652027" y="4374853"/>
            <a:ext cx="9993994" cy="4475166"/>
            <a:chOff x="0" y="0"/>
            <a:chExt cx="1642816" cy="735629"/>
          </a:xfrm>
        </p:grpSpPr>
        <p:sp>
          <p:nvSpPr>
            <p:cNvPr name="Freeform 3" id="3"/>
            <p:cNvSpPr/>
            <p:nvPr/>
          </p:nvSpPr>
          <p:spPr>
            <a:xfrm flipH="false" flipV="false" rot="0">
              <a:off x="0" y="0"/>
              <a:ext cx="1642816" cy="735629"/>
            </a:xfrm>
            <a:custGeom>
              <a:avLst/>
              <a:gdLst/>
              <a:ahLst/>
              <a:cxnLst/>
              <a:rect r="r" b="b" t="t" l="l"/>
              <a:pathLst>
                <a:path h="735629" w="1642816">
                  <a:moveTo>
                    <a:pt x="1642816" y="367815"/>
                  </a:moveTo>
                  <a:lnTo>
                    <a:pt x="1439616" y="735629"/>
                  </a:lnTo>
                  <a:lnTo>
                    <a:pt x="203200" y="735629"/>
                  </a:lnTo>
                  <a:lnTo>
                    <a:pt x="0" y="367815"/>
                  </a:lnTo>
                  <a:lnTo>
                    <a:pt x="203200" y="0"/>
                  </a:lnTo>
                  <a:lnTo>
                    <a:pt x="1439616" y="0"/>
                  </a:lnTo>
                  <a:lnTo>
                    <a:pt x="1642816" y="367815"/>
                  </a:lnTo>
                  <a:close/>
                </a:path>
              </a:pathLst>
            </a:custGeom>
            <a:blipFill>
              <a:blip r:embed="rId2"/>
              <a:stretch>
                <a:fillRect l="0" t="-24393" r="0" b="-24393"/>
              </a:stretch>
            </a:blipFill>
          </p:spPr>
        </p:sp>
      </p:grpSp>
      <p:grpSp>
        <p:nvGrpSpPr>
          <p:cNvPr name="Group 4" id="4"/>
          <p:cNvGrpSpPr/>
          <p:nvPr/>
        </p:nvGrpSpPr>
        <p:grpSpPr>
          <a:xfrm rot="0">
            <a:off x="-532384" y="0"/>
            <a:ext cx="2968190" cy="2540685"/>
            <a:chOff x="0" y="0"/>
            <a:chExt cx="952452" cy="815271"/>
          </a:xfrm>
        </p:grpSpPr>
        <p:sp>
          <p:nvSpPr>
            <p:cNvPr name="Freeform 5" id="5"/>
            <p:cNvSpPr/>
            <p:nvPr/>
          </p:nvSpPr>
          <p:spPr>
            <a:xfrm flipH="false" flipV="false" rot="0">
              <a:off x="0" y="0"/>
              <a:ext cx="952452" cy="815271"/>
            </a:xfrm>
            <a:custGeom>
              <a:avLst/>
              <a:gdLst/>
              <a:ahLst/>
              <a:cxnLst/>
              <a:rect r="r" b="b" t="t" l="l"/>
              <a:pathLst>
                <a:path h="815271" w="952452">
                  <a:moveTo>
                    <a:pt x="476226" y="815271"/>
                  </a:moveTo>
                  <a:lnTo>
                    <a:pt x="952452" y="0"/>
                  </a:lnTo>
                  <a:lnTo>
                    <a:pt x="0" y="0"/>
                  </a:lnTo>
                  <a:lnTo>
                    <a:pt x="476226" y="815271"/>
                  </a:lnTo>
                  <a:close/>
                </a:path>
              </a:pathLst>
            </a:custGeom>
            <a:solidFill>
              <a:srgbClr val="FFFFFF"/>
            </a:solidFill>
          </p:spPr>
        </p:sp>
        <p:sp>
          <p:nvSpPr>
            <p:cNvPr name="TextBox 6" id="6"/>
            <p:cNvSpPr txBox="true"/>
            <p:nvPr/>
          </p:nvSpPr>
          <p:spPr>
            <a:xfrm>
              <a:off x="148821" y="20134"/>
              <a:ext cx="654811" cy="416619"/>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483970" y="-402907"/>
            <a:ext cx="1454730" cy="10831411"/>
            <a:chOff x="0" y="0"/>
            <a:chExt cx="383139" cy="2852717"/>
          </a:xfrm>
        </p:grpSpPr>
        <p:sp>
          <p:nvSpPr>
            <p:cNvPr name="Freeform 8" id="8"/>
            <p:cNvSpPr/>
            <p:nvPr/>
          </p:nvSpPr>
          <p:spPr>
            <a:xfrm flipH="false" flipV="false" rot="0">
              <a:off x="0" y="0"/>
              <a:ext cx="383139" cy="2852717"/>
            </a:xfrm>
            <a:custGeom>
              <a:avLst/>
              <a:gdLst/>
              <a:ahLst/>
              <a:cxnLst/>
              <a:rect r="r" b="b" t="t" l="l"/>
              <a:pathLst>
                <a:path h="2852717" w="383139">
                  <a:moveTo>
                    <a:pt x="0" y="0"/>
                  </a:moveTo>
                  <a:lnTo>
                    <a:pt x="383139" y="0"/>
                  </a:lnTo>
                  <a:lnTo>
                    <a:pt x="383139" y="2852717"/>
                  </a:lnTo>
                  <a:lnTo>
                    <a:pt x="0" y="2852717"/>
                  </a:lnTo>
                  <a:close/>
                </a:path>
              </a:pathLst>
            </a:custGeom>
            <a:solidFill>
              <a:srgbClr val="FF7800"/>
            </a:solidFill>
          </p:spPr>
        </p:sp>
        <p:sp>
          <p:nvSpPr>
            <p:cNvPr name="TextBox 9" id="9"/>
            <p:cNvSpPr txBox="true"/>
            <p:nvPr/>
          </p:nvSpPr>
          <p:spPr>
            <a:xfrm>
              <a:off x="0" y="-38100"/>
              <a:ext cx="383139" cy="2890817"/>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3040981" y="1468001"/>
            <a:ext cx="12206037" cy="2073910"/>
          </a:xfrm>
          <a:prstGeom prst="rect">
            <a:avLst/>
          </a:prstGeom>
        </p:spPr>
        <p:txBody>
          <a:bodyPr anchor="t" rtlCol="false" tIns="0" lIns="0" bIns="0" rIns="0">
            <a:spAutoFit/>
          </a:bodyPr>
          <a:lstStyle/>
          <a:p>
            <a:pPr algn="ctr">
              <a:lnSpc>
                <a:spcPts val="7670"/>
              </a:lnSpc>
            </a:pPr>
            <a:r>
              <a:rPr lang="en-US" b="true" sz="6500">
                <a:solidFill>
                  <a:srgbClr val="FFFFFF"/>
                </a:solidFill>
                <a:latin typeface="Futura Bold"/>
                <a:ea typeface="Futura Bold"/>
                <a:cs typeface="Futura Bold"/>
                <a:sym typeface="Futura Bold"/>
              </a:rPr>
              <a:t>THE ROLE OF ENTRE</a:t>
            </a:r>
          </a:p>
          <a:p>
            <a:pPr algn="ctr">
              <a:lnSpc>
                <a:spcPts val="7670"/>
              </a:lnSpc>
            </a:pPr>
            <a:r>
              <a:rPr lang="en-US" b="true" sz="6500">
                <a:solidFill>
                  <a:srgbClr val="FFFFFF"/>
                </a:solidFill>
                <a:latin typeface="Futura Bold"/>
                <a:ea typeface="Futura Bold"/>
                <a:cs typeface="Futura Bold"/>
                <a:sym typeface="Futura Bold"/>
              </a:rPr>
              <a:t>PRENEURSHIP IN INNOVATION</a:t>
            </a:r>
          </a:p>
        </p:txBody>
      </p:sp>
      <p:sp>
        <p:nvSpPr>
          <p:cNvPr name="TextBox 11" id="11"/>
          <p:cNvSpPr txBox="true"/>
          <p:nvPr/>
        </p:nvSpPr>
        <p:spPr>
          <a:xfrm rot="0">
            <a:off x="1787388" y="4317703"/>
            <a:ext cx="7551734" cy="4375149"/>
          </a:xfrm>
          <a:prstGeom prst="rect">
            <a:avLst/>
          </a:prstGeom>
        </p:spPr>
        <p:txBody>
          <a:bodyPr anchor="t" rtlCol="false" tIns="0" lIns="0" bIns="0" rIns="0">
            <a:spAutoFit/>
          </a:bodyPr>
          <a:lstStyle/>
          <a:p>
            <a:pPr algn="just">
              <a:lnSpc>
                <a:spcPts val="3500"/>
              </a:lnSpc>
            </a:pPr>
            <a:r>
              <a:rPr lang="en-US" sz="2500">
                <a:solidFill>
                  <a:srgbClr val="FFFFFF"/>
                </a:solidFill>
                <a:latin typeface="Roboto"/>
                <a:ea typeface="Roboto"/>
                <a:cs typeface="Roboto"/>
                <a:sym typeface="Roboto"/>
              </a:rPr>
              <a:t>By questioning accepted wisdom and launching ground-breaking concepts, goods, and services, entrepreneurship is essential to fostering innovation. When it comes to seeing unmet needs and using innovation to create solutions that boost productivity, solve societal issues, and improve procedures, entrepreneurs are frequently at the forefront. They experiment with new technology and business models by taking measured risks, encouraging a culture of constant adaptability and progress. </a:t>
            </a:r>
          </a:p>
        </p:txBody>
      </p:sp>
      <p:sp>
        <p:nvSpPr>
          <p:cNvPr name="Freeform 12" id="12"/>
          <p:cNvSpPr/>
          <p:nvPr/>
        </p:nvSpPr>
        <p:spPr>
          <a:xfrm flipH="false" flipV="false" rot="0">
            <a:off x="15090683" y="1106561"/>
            <a:ext cx="2168617" cy="951481"/>
          </a:xfrm>
          <a:custGeom>
            <a:avLst/>
            <a:gdLst/>
            <a:ahLst/>
            <a:cxnLst/>
            <a:rect r="r" b="b" t="t" l="l"/>
            <a:pathLst>
              <a:path h="951481" w="2168617">
                <a:moveTo>
                  <a:pt x="0" y="0"/>
                </a:moveTo>
                <a:lnTo>
                  <a:pt x="2168617" y="0"/>
                </a:lnTo>
                <a:lnTo>
                  <a:pt x="2168617" y="951480"/>
                </a:lnTo>
                <a:lnTo>
                  <a:pt x="0" y="9514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5">
              <a:alphaModFix amt="58000"/>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TextBox 2" id="2"/>
          <p:cNvSpPr txBox="true"/>
          <p:nvPr/>
        </p:nvSpPr>
        <p:spPr>
          <a:xfrm rot="0">
            <a:off x="2040417" y="6598805"/>
            <a:ext cx="9795702" cy="2073910"/>
          </a:xfrm>
          <a:prstGeom prst="rect">
            <a:avLst/>
          </a:prstGeom>
        </p:spPr>
        <p:txBody>
          <a:bodyPr anchor="t" rtlCol="false" tIns="0" lIns="0" bIns="0" rIns="0">
            <a:spAutoFit/>
          </a:bodyPr>
          <a:lstStyle/>
          <a:p>
            <a:pPr algn="l">
              <a:lnSpc>
                <a:spcPts val="7670"/>
              </a:lnSpc>
            </a:pPr>
            <a:r>
              <a:rPr lang="en-US" sz="6500" b="true">
                <a:solidFill>
                  <a:srgbClr val="FFFFFF"/>
                </a:solidFill>
                <a:latin typeface="Futura Bold"/>
                <a:ea typeface="Futura Bold"/>
                <a:cs typeface="Futura Bold"/>
                <a:sym typeface="Futura Bold"/>
              </a:rPr>
              <a:t>ENTREPRENEURSHIP </a:t>
            </a:r>
          </a:p>
          <a:p>
            <a:pPr algn="l">
              <a:lnSpc>
                <a:spcPts val="7670"/>
              </a:lnSpc>
            </a:pPr>
            <a:r>
              <a:rPr lang="en-US" sz="6500" b="true">
                <a:solidFill>
                  <a:srgbClr val="FFFFFF"/>
                </a:solidFill>
                <a:latin typeface="Futura Bold"/>
                <a:ea typeface="Futura Bold"/>
                <a:cs typeface="Futura Bold"/>
                <a:sym typeface="Futura Bold"/>
              </a:rPr>
              <a:t>AND JOB CREATION</a:t>
            </a:r>
          </a:p>
        </p:txBody>
      </p:sp>
      <p:grpSp>
        <p:nvGrpSpPr>
          <p:cNvPr name="Group 3" id="3"/>
          <p:cNvGrpSpPr/>
          <p:nvPr/>
        </p:nvGrpSpPr>
        <p:grpSpPr>
          <a:xfrm rot="0">
            <a:off x="9644264" y="1486847"/>
            <a:ext cx="7368852" cy="4512070"/>
            <a:chOff x="0" y="0"/>
            <a:chExt cx="1201387" cy="735629"/>
          </a:xfrm>
        </p:grpSpPr>
        <p:sp>
          <p:nvSpPr>
            <p:cNvPr name="Freeform 4" id="4"/>
            <p:cNvSpPr/>
            <p:nvPr/>
          </p:nvSpPr>
          <p:spPr>
            <a:xfrm flipH="false" flipV="false" rot="0">
              <a:off x="0" y="0"/>
              <a:ext cx="1201387" cy="735629"/>
            </a:xfrm>
            <a:custGeom>
              <a:avLst/>
              <a:gdLst/>
              <a:ahLst/>
              <a:cxnLst/>
              <a:rect r="r" b="b" t="t" l="l"/>
              <a:pathLst>
                <a:path h="735629" w="1201387">
                  <a:moveTo>
                    <a:pt x="1201387" y="367815"/>
                  </a:moveTo>
                  <a:lnTo>
                    <a:pt x="998187" y="735629"/>
                  </a:lnTo>
                  <a:lnTo>
                    <a:pt x="203200" y="735629"/>
                  </a:lnTo>
                  <a:lnTo>
                    <a:pt x="0" y="367815"/>
                  </a:lnTo>
                  <a:lnTo>
                    <a:pt x="203200" y="0"/>
                  </a:lnTo>
                  <a:lnTo>
                    <a:pt x="998187" y="0"/>
                  </a:lnTo>
                  <a:lnTo>
                    <a:pt x="1201387" y="367815"/>
                  </a:lnTo>
                  <a:close/>
                </a:path>
              </a:pathLst>
            </a:custGeom>
            <a:blipFill>
              <a:blip r:embed="rId2"/>
              <a:stretch>
                <a:fillRect l="0" t="-4404" r="0" b="-4404"/>
              </a:stretch>
            </a:blipFill>
          </p:spPr>
        </p:sp>
      </p:grpSp>
      <p:grpSp>
        <p:nvGrpSpPr>
          <p:cNvPr name="Group 5" id="5"/>
          <p:cNvGrpSpPr/>
          <p:nvPr/>
        </p:nvGrpSpPr>
        <p:grpSpPr>
          <a:xfrm rot="0">
            <a:off x="-3227700" y="1486847"/>
            <a:ext cx="14138994" cy="4512070"/>
            <a:chOff x="0" y="0"/>
            <a:chExt cx="3723850" cy="1188364"/>
          </a:xfrm>
        </p:grpSpPr>
        <p:sp>
          <p:nvSpPr>
            <p:cNvPr name="Freeform 6" id="6"/>
            <p:cNvSpPr/>
            <p:nvPr/>
          </p:nvSpPr>
          <p:spPr>
            <a:xfrm flipH="false" flipV="false" rot="0">
              <a:off x="0" y="0"/>
              <a:ext cx="3723850" cy="1188364"/>
            </a:xfrm>
            <a:custGeom>
              <a:avLst/>
              <a:gdLst/>
              <a:ahLst/>
              <a:cxnLst/>
              <a:rect r="r" b="b" t="t" l="l"/>
              <a:pathLst>
                <a:path h="1188364" w="3723850">
                  <a:moveTo>
                    <a:pt x="0" y="0"/>
                  </a:moveTo>
                  <a:lnTo>
                    <a:pt x="3723850" y="0"/>
                  </a:lnTo>
                  <a:lnTo>
                    <a:pt x="3723850" y="1188364"/>
                  </a:lnTo>
                  <a:lnTo>
                    <a:pt x="0" y="1188364"/>
                  </a:lnTo>
                  <a:close/>
                </a:path>
              </a:pathLst>
            </a:custGeom>
            <a:solidFill>
              <a:srgbClr val="FF7800"/>
            </a:solidFill>
          </p:spPr>
        </p:sp>
        <p:sp>
          <p:nvSpPr>
            <p:cNvPr name="TextBox 7" id="7"/>
            <p:cNvSpPr txBox="true"/>
            <p:nvPr/>
          </p:nvSpPr>
          <p:spPr>
            <a:xfrm>
              <a:off x="0" y="-38100"/>
              <a:ext cx="3723850" cy="1226464"/>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2101559" y="1964882"/>
            <a:ext cx="7987528" cy="3498849"/>
          </a:xfrm>
          <a:prstGeom prst="rect">
            <a:avLst/>
          </a:prstGeom>
        </p:spPr>
        <p:txBody>
          <a:bodyPr anchor="t" rtlCol="false" tIns="0" lIns="0" bIns="0" rIns="0">
            <a:spAutoFit/>
          </a:bodyPr>
          <a:lstStyle/>
          <a:p>
            <a:pPr algn="just">
              <a:lnSpc>
                <a:spcPts val="3500"/>
              </a:lnSpc>
            </a:pPr>
            <a:r>
              <a:rPr lang="en-US" sz="2500">
                <a:solidFill>
                  <a:srgbClr val="000000"/>
                </a:solidFill>
                <a:latin typeface="Roboto"/>
                <a:ea typeface="Roboto"/>
                <a:cs typeface="Roboto"/>
                <a:sym typeface="Roboto"/>
              </a:rPr>
              <a:t>A major factor in lowering unemployment and increasing economic activity, entrepreneurship is a potent engine of job creation. By employing people to support their operations, newly founded companies led by entrepreneurs directly create job opportunities. These companies have a greater economic impact as they expand because they create more jobs in supplier chains and associated industries.</a:t>
            </a:r>
          </a:p>
        </p:txBody>
      </p:sp>
      <p:sp>
        <p:nvSpPr>
          <p:cNvPr name="Freeform 9" id="9"/>
          <p:cNvSpPr/>
          <p:nvPr/>
        </p:nvSpPr>
        <p:spPr>
          <a:xfrm flipH="true" flipV="false" rot="0">
            <a:off x="3841797" y="8520315"/>
            <a:ext cx="15056803" cy="1844458"/>
          </a:xfrm>
          <a:custGeom>
            <a:avLst/>
            <a:gdLst/>
            <a:ahLst/>
            <a:cxnLst/>
            <a:rect r="r" b="b" t="t" l="l"/>
            <a:pathLst>
              <a:path h="1844458" w="15056803">
                <a:moveTo>
                  <a:pt x="15056803" y="0"/>
                </a:moveTo>
                <a:lnTo>
                  <a:pt x="0" y="0"/>
                </a:lnTo>
                <a:lnTo>
                  <a:pt x="0" y="1844459"/>
                </a:lnTo>
                <a:lnTo>
                  <a:pt x="15056803" y="1844459"/>
                </a:lnTo>
                <a:lnTo>
                  <a:pt x="15056803"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true" flipV="false" rot="0">
            <a:off x="10561224" y="6959913"/>
            <a:ext cx="4674715" cy="899120"/>
          </a:xfrm>
          <a:custGeom>
            <a:avLst/>
            <a:gdLst/>
            <a:ahLst/>
            <a:cxnLst/>
            <a:rect r="r" b="b" t="t" l="l"/>
            <a:pathLst>
              <a:path h="899120" w="4674715">
                <a:moveTo>
                  <a:pt x="4674715" y="0"/>
                </a:moveTo>
                <a:lnTo>
                  <a:pt x="0" y="0"/>
                </a:lnTo>
                <a:lnTo>
                  <a:pt x="0" y="899119"/>
                </a:lnTo>
                <a:lnTo>
                  <a:pt x="4674715" y="899119"/>
                </a:lnTo>
                <a:lnTo>
                  <a:pt x="4674715" y="0"/>
                </a:lnTo>
                <a:close/>
              </a:path>
            </a:pathLst>
          </a:custGeom>
          <a:blipFill>
            <a:blip r:embed="rId5">
              <a:extLst>
                <a:ext uri="{96DAC541-7B7A-43D3-8B79-37D633B846F1}">
                  <asvg:svgBlip xmlns:asvg="http://schemas.microsoft.com/office/drawing/2016/SVG/main" r:embed="rId6"/>
                </a:ext>
              </a:extLst>
            </a:blip>
            <a:stretch>
              <a:fillRect l="0" t="-108618" r="0" b="0"/>
            </a:stretch>
          </a:blipFill>
        </p:spPr>
      </p:sp>
      <p:sp>
        <p:nvSpPr>
          <p:cNvPr name="Freeform 11" id="11"/>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7">
              <a:alphaModFix amt="58000"/>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Freeform 2" id="2"/>
          <p:cNvSpPr/>
          <p:nvPr/>
        </p:nvSpPr>
        <p:spPr>
          <a:xfrm flipH="false" flipV="false" rot="0">
            <a:off x="-1877432" y="8772118"/>
            <a:ext cx="12755162" cy="1562507"/>
          </a:xfrm>
          <a:custGeom>
            <a:avLst/>
            <a:gdLst/>
            <a:ahLst/>
            <a:cxnLst/>
            <a:rect r="r" b="b" t="t" l="l"/>
            <a:pathLst>
              <a:path h="1562507" w="12755162">
                <a:moveTo>
                  <a:pt x="0" y="0"/>
                </a:moveTo>
                <a:lnTo>
                  <a:pt x="12755162" y="0"/>
                </a:lnTo>
                <a:lnTo>
                  <a:pt x="12755162" y="1562507"/>
                </a:lnTo>
                <a:lnTo>
                  <a:pt x="0" y="15625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4376486"/>
            <a:ext cx="7057840" cy="3879849"/>
            <a:chOff x="0" y="0"/>
            <a:chExt cx="948715" cy="521530"/>
          </a:xfrm>
        </p:grpSpPr>
        <p:sp>
          <p:nvSpPr>
            <p:cNvPr name="Freeform 4" id="4"/>
            <p:cNvSpPr/>
            <p:nvPr/>
          </p:nvSpPr>
          <p:spPr>
            <a:xfrm flipH="false" flipV="false" rot="0">
              <a:off x="0" y="0"/>
              <a:ext cx="948715" cy="521530"/>
            </a:xfrm>
            <a:custGeom>
              <a:avLst/>
              <a:gdLst/>
              <a:ahLst/>
              <a:cxnLst/>
              <a:rect r="r" b="b" t="t" l="l"/>
              <a:pathLst>
                <a:path h="521530" w="948715">
                  <a:moveTo>
                    <a:pt x="745515" y="0"/>
                  </a:moveTo>
                  <a:lnTo>
                    <a:pt x="0" y="0"/>
                  </a:lnTo>
                  <a:lnTo>
                    <a:pt x="203200" y="521530"/>
                  </a:lnTo>
                  <a:lnTo>
                    <a:pt x="948715" y="521530"/>
                  </a:lnTo>
                  <a:lnTo>
                    <a:pt x="745515" y="0"/>
                  </a:lnTo>
                  <a:close/>
                </a:path>
              </a:pathLst>
            </a:custGeom>
            <a:blipFill>
              <a:blip r:embed="rId4"/>
              <a:stretch>
                <a:fillRect l="0" t="-10598" r="0" b="-10598"/>
              </a:stretch>
            </a:blipFill>
          </p:spPr>
        </p:sp>
      </p:grpSp>
      <p:grpSp>
        <p:nvGrpSpPr>
          <p:cNvPr name="Group 5" id="5"/>
          <p:cNvGrpSpPr/>
          <p:nvPr/>
        </p:nvGrpSpPr>
        <p:grpSpPr>
          <a:xfrm rot="0">
            <a:off x="17345025" y="-496786"/>
            <a:ext cx="1464255" cy="10831411"/>
            <a:chOff x="0" y="0"/>
            <a:chExt cx="385648" cy="2852717"/>
          </a:xfrm>
        </p:grpSpPr>
        <p:sp>
          <p:nvSpPr>
            <p:cNvPr name="Freeform 6" id="6"/>
            <p:cNvSpPr/>
            <p:nvPr/>
          </p:nvSpPr>
          <p:spPr>
            <a:xfrm flipH="false" flipV="false" rot="0">
              <a:off x="0" y="0"/>
              <a:ext cx="385648" cy="2852717"/>
            </a:xfrm>
            <a:custGeom>
              <a:avLst/>
              <a:gdLst/>
              <a:ahLst/>
              <a:cxnLst/>
              <a:rect r="r" b="b" t="t" l="l"/>
              <a:pathLst>
                <a:path h="2852717" w="385648">
                  <a:moveTo>
                    <a:pt x="0" y="0"/>
                  </a:moveTo>
                  <a:lnTo>
                    <a:pt x="385648" y="0"/>
                  </a:lnTo>
                  <a:lnTo>
                    <a:pt x="385648" y="2852717"/>
                  </a:lnTo>
                  <a:lnTo>
                    <a:pt x="0" y="2852717"/>
                  </a:lnTo>
                  <a:close/>
                </a:path>
              </a:pathLst>
            </a:custGeom>
            <a:solidFill>
              <a:srgbClr val="FF7800"/>
            </a:solidFill>
          </p:spPr>
        </p:sp>
        <p:sp>
          <p:nvSpPr>
            <p:cNvPr name="TextBox 7" id="7"/>
            <p:cNvSpPr txBox="true"/>
            <p:nvPr/>
          </p:nvSpPr>
          <p:spPr>
            <a:xfrm>
              <a:off x="0" y="-38100"/>
              <a:ext cx="385648" cy="2890817"/>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3682814" y="1525909"/>
            <a:ext cx="10922372" cy="2073910"/>
          </a:xfrm>
          <a:prstGeom prst="rect">
            <a:avLst/>
          </a:prstGeom>
        </p:spPr>
        <p:txBody>
          <a:bodyPr anchor="t" rtlCol="false" tIns="0" lIns="0" bIns="0" rIns="0">
            <a:spAutoFit/>
          </a:bodyPr>
          <a:lstStyle/>
          <a:p>
            <a:pPr algn="ctr">
              <a:lnSpc>
                <a:spcPts val="7670"/>
              </a:lnSpc>
            </a:pPr>
            <a:r>
              <a:rPr lang="en-US" b="true" sz="6500">
                <a:solidFill>
                  <a:srgbClr val="FFFFFF"/>
                </a:solidFill>
                <a:latin typeface="Futura Bold"/>
                <a:ea typeface="Futura Bold"/>
                <a:cs typeface="Futura Bold"/>
                <a:sym typeface="Futura Bold"/>
              </a:rPr>
              <a:t>ENTREPRENEURSHIP AND ECONOMIC RESILIENCE</a:t>
            </a:r>
          </a:p>
        </p:txBody>
      </p:sp>
      <p:sp>
        <p:nvSpPr>
          <p:cNvPr name="TextBox 9" id="9"/>
          <p:cNvSpPr txBox="true"/>
          <p:nvPr/>
        </p:nvSpPr>
        <p:spPr>
          <a:xfrm rot="0">
            <a:off x="8939915" y="4319336"/>
            <a:ext cx="7551734" cy="3936999"/>
          </a:xfrm>
          <a:prstGeom prst="rect">
            <a:avLst/>
          </a:prstGeom>
        </p:spPr>
        <p:txBody>
          <a:bodyPr anchor="t" rtlCol="false" tIns="0" lIns="0" bIns="0" rIns="0">
            <a:spAutoFit/>
          </a:bodyPr>
          <a:lstStyle/>
          <a:p>
            <a:pPr algn="just">
              <a:lnSpc>
                <a:spcPts val="3500"/>
              </a:lnSpc>
            </a:pPr>
            <a:r>
              <a:rPr lang="en-US" sz="2500">
                <a:solidFill>
                  <a:srgbClr val="FFFFFF"/>
                </a:solidFill>
                <a:latin typeface="Roboto"/>
                <a:ea typeface="Roboto"/>
                <a:cs typeface="Roboto"/>
                <a:sym typeface="Roboto"/>
              </a:rPr>
              <a:t>Through encouraging flexibility, creativity, and diversification within economies, entrepreneurship increases economic resilience. By fostering the development of new companies and industries, entrepreneurs disperse economic risk and lessen dependency on a small number of industries. Their capacity for innovation enables societies to adapt successfully to shifting market dynamics, technological upheavals, and international issues. </a:t>
            </a:r>
          </a:p>
        </p:txBody>
      </p:sp>
      <p:sp>
        <p:nvSpPr>
          <p:cNvPr name="Freeform 10" id="10"/>
          <p:cNvSpPr/>
          <p:nvPr/>
        </p:nvSpPr>
        <p:spPr>
          <a:xfrm flipH="true" flipV="false" rot="0">
            <a:off x="14337249" y="2299057"/>
            <a:ext cx="3337445" cy="641913"/>
          </a:xfrm>
          <a:custGeom>
            <a:avLst/>
            <a:gdLst/>
            <a:ahLst/>
            <a:cxnLst/>
            <a:rect r="r" b="b" t="t" l="l"/>
            <a:pathLst>
              <a:path h="641913" w="3337445">
                <a:moveTo>
                  <a:pt x="3337445" y="0"/>
                </a:moveTo>
                <a:lnTo>
                  <a:pt x="0" y="0"/>
                </a:lnTo>
                <a:lnTo>
                  <a:pt x="0" y="641914"/>
                </a:lnTo>
                <a:lnTo>
                  <a:pt x="3337445" y="641914"/>
                </a:lnTo>
                <a:lnTo>
                  <a:pt x="3337445" y="0"/>
                </a:lnTo>
                <a:close/>
              </a:path>
            </a:pathLst>
          </a:custGeom>
          <a:blipFill>
            <a:blip r:embed="rId5">
              <a:extLst>
                <a:ext uri="{96DAC541-7B7A-43D3-8B79-37D633B846F1}">
                  <asvg:svgBlip xmlns:asvg="http://schemas.microsoft.com/office/drawing/2016/SVG/main" r:embed="rId6"/>
                </a:ext>
              </a:extLst>
            </a:blip>
            <a:stretch>
              <a:fillRect l="0" t="-108618" r="0" b="0"/>
            </a:stretch>
          </a:blipFill>
        </p:spPr>
      </p:sp>
      <p:sp>
        <p:nvSpPr>
          <p:cNvPr name="Freeform 11" id="11"/>
          <p:cNvSpPr/>
          <p:nvPr/>
        </p:nvSpPr>
        <p:spPr>
          <a:xfrm flipH="false" flipV="false" rot="0">
            <a:off x="662102" y="2299057"/>
            <a:ext cx="3337445" cy="641913"/>
          </a:xfrm>
          <a:custGeom>
            <a:avLst/>
            <a:gdLst/>
            <a:ahLst/>
            <a:cxnLst/>
            <a:rect r="r" b="b" t="t" l="l"/>
            <a:pathLst>
              <a:path h="641913" w="3337445">
                <a:moveTo>
                  <a:pt x="0" y="0"/>
                </a:moveTo>
                <a:lnTo>
                  <a:pt x="3337445" y="0"/>
                </a:lnTo>
                <a:lnTo>
                  <a:pt x="3337445" y="641914"/>
                </a:lnTo>
                <a:lnTo>
                  <a:pt x="0" y="641914"/>
                </a:lnTo>
                <a:lnTo>
                  <a:pt x="0" y="0"/>
                </a:lnTo>
                <a:close/>
              </a:path>
            </a:pathLst>
          </a:custGeom>
          <a:blipFill>
            <a:blip r:embed="rId5">
              <a:extLst>
                <a:ext uri="{96DAC541-7B7A-43D3-8B79-37D633B846F1}">
                  <asvg:svgBlip xmlns:asvg="http://schemas.microsoft.com/office/drawing/2016/SVG/main" r:embed="rId6"/>
                </a:ext>
              </a:extLst>
            </a:blip>
            <a:stretch>
              <a:fillRect l="0" t="-108618" r="0" b="0"/>
            </a:stretch>
          </a:blipFill>
        </p:spPr>
      </p:sp>
      <p:sp>
        <p:nvSpPr>
          <p:cNvPr name="Freeform 12" id="12"/>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7">
              <a:alphaModFix amt="58000"/>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TextBox 2" id="2"/>
          <p:cNvSpPr txBox="true"/>
          <p:nvPr/>
        </p:nvSpPr>
        <p:spPr>
          <a:xfrm rot="0">
            <a:off x="9000279" y="2661824"/>
            <a:ext cx="7774265" cy="2073910"/>
          </a:xfrm>
          <a:prstGeom prst="rect">
            <a:avLst/>
          </a:prstGeom>
        </p:spPr>
        <p:txBody>
          <a:bodyPr anchor="t" rtlCol="false" tIns="0" lIns="0" bIns="0" rIns="0">
            <a:spAutoFit/>
          </a:bodyPr>
          <a:lstStyle/>
          <a:p>
            <a:pPr algn="r">
              <a:lnSpc>
                <a:spcPts val="7670"/>
              </a:lnSpc>
            </a:pPr>
            <a:r>
              <a:rPr lang="en-US" b="true" sz="6500">
                <a:solidFill>
                  <a:srgbClr val="FFFFFF"/>
                </a:solidFill>
                <a:latin typeface="Futura Bold"/>
                <a:ea typeface="Futura Bold"/>
                <a:cs typeface="Futura Bold"/>
                <a:sym typeface="Futura Bold"/>
              </a:rPr>
              <a:t>CHALLENGES FACED</a:t>
            </a:r>
          </a:p>
          <a:p>
            <a:pPr algn="r">
              <a:lnSpc>
                <a:spcPts val="7670"/>
              </a:lnSpc>
            </a:pPr>
            <a:r>
              <a:rPr lang="en-US" b="true" sz="6500">
                <a:solidFill>
                  <a:srgbClr val="FFFFFF"/>
                </a:solidFill>
                <a:latin typeface="Futura Bold"/>
                <a:ea typeface="Futura Bold"/>
                <a:cs typeface="Futura Bold"/>
                <a:sym typeface="Futura Bold"/>
              </a:rPr>
              <a:t>BY ENTREPRENEURS</a:t>
            </a:r>
          </a:p>
        </p:txBody>
      </p:sp>
      <p:pic>
        <p:nvPicPr>
          <p:cNvPr name="Picture 3" id="3"/>
          <p:cNvPicPr>
            <a:picLocks noChangeAspect="true"/>
          </p:cNvPicPr>
          <p:nvPr/>
        </p:nvPicPr>
        <p:blipFill>
          <a:blip r:embed="rId2"/>
          <a:stretch>
            <a:fillRect/>
          </a:stretch>
        </p:blipFill>
        <p:spPr>
          <a:xfrm rot="0">
            <a:off x="1221236" y="1741071"/>
            <a:ext cx="7607992" cy="3947509"/>
          </a:xfrm>
          <a:prstGeom prst="rect">
            <a:avLst/>
          </a:prstGeom>
        </p:spPr>
      </p:pic>
      <p:grpSp>
        <p:nvGrpSpPr>
          <p:cNvPr name="Group 4" id="4"/>
          <p:cNvGrpSpPr/>
          <p:nvPr/>
        </p:nvGrpSpPr>
        <p:grpSpPr>
          <a:xfrm rot="0">
            <a:off x="-435555" y="9258300"/>
            <a:ext cx="19883388" cy="1287067"/>
            <a:chOff x="0" y="0"/>
            <a:chExt cx="5236777" cy="338981"/>
          </a:xfrm>
        </p:grpSpPr>
        <p:sp>
          <p:nvSpPr>
            <p:cNvPr name="Freeform 5" id="5"/>
            <p:cNvSpPr/>
            <p:nvPr/>
          </p:nvSpPr>
          <p:spPr>
            <a:xfrm flipH="false" flipV="false" rot="0">
              <a:off x="0" y="0"/>
              <a:ext cx="5236777" cy="338981"/>
            </a:xfrm>
            <a:custGeom>
              <a:avLst/>
              <a:gdLst/>
              <a:ahLst/>
              <a:cxnLst/>
              <a:rect r="r" b="b" t="t" l="l"/>
              <a:pathLst>
                <a:path h="338981" w="5236777">
                  <a:moveTo>
                    <a:pt x="0" y="0"/>
                  </a:moveTo>
                  <a:lnTo>
                    <a:pt x="5236777" y="0"/>
                  </a:lnTo>
                  <a:lnTo>
                    <a:pt x="5236777" y="338981"/>
                  </a:lnTo>
                  <a:lnTo>
                    <a:pt x="0" y="338981"/>
                  </a:lnTo>
                  <a:close/>
                </a:path>
              </a:pathLst>
            </a:custGeom>
            <a:solidFill>
              <a:srgbClr val="FF7800"/>
            </a:solidFill>
          </p:spPr>
        </p:sp>
        <p:sp>
          <p:nvSpPr>
            <p:cNvPr name="TextBox 6" id="6"/>
            <p:cNvSpPr txBox="true"/>
            <p:nvPr/>
          </p:nvSpPr>
          <p:spPr>
            <a:xfrm>
              <a:off x="0" y="-38100"/>
              <a:ext cx="5236777" cy="377081"/>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1457603" y="6004295"/>
            <a:ext cx="15372794" cy="2369819"/>
          </a:xfrm>
          <a:prstGeom prst="rect">
            <a:avLst/>
          </a:prstGeom>
        </p:spPr>
        <p:txBody>
          <a:bodyPr anchor="t" rtlCol="false" tIns="0" lIns="0" bIns="0" rIns="0">
            <a:spAutoFit/>
          </a:bodyPr>
          <a:lstStyle/>
          <a:p>
            <a:pPr algn="just">
              <a:lnSpc>
                <a:spcPts val="3780"/>
              </a:lnSpc>
            </a:pPr>
            <a:r>
              <a:rPr lang="en-US" sz="2700">
                <a:solidFill>
                  <a:srgbClr val="FFFFFF"/>
                </a:solidFill>
                <a:latin typeface="Roboto"/>
                <a:ea typeface="Roboto"/>
                <a:cs typeface="Roboto"/>
                <a:sym typeface="Roboto"/>
              </a:rPr>
              <a:t>Throughout their journey, entrepreneurs encounter a range of obstacles that put their fortitude and flexibility to the test. Since it can be challenging to obtain early money or continuous financial support, particularly for startups or in highly competitive industries, access to funding is one of the most frequent challenges. Another difficulty is market rivalry, which forces business owners to distinguish their products and continuously provide value to clients. </a:t>
            </a:r>
          </a:p>
        </p:txBody>
      </p:sp>
      <p:sp>
        <p:nvSpPr>
          <p:cNvPr name="Freeform 8" id="8"/>
          <p:cNvSpPr/>
          <p:nvPr/>
        </p:nvSpPr>
        <p:spPr>
          <a:xfrm flipH="true" flipV="true" rot="0">
            <a:off x="8479286" y="-28575"/>
            <a:ext cx="12755162" cy="1562507"/>
          </a:xfrm>
          <a:custGeom>
            <a:avLst/>
            <a:gdLst/>
            <a:ahLst/>
            <a:cxnLst/>
            <a:rect r="r" b="b" t="t" l="l"/>
            <a:pathLst>
              <a:path h="1562507" w="12755162">
                <a:moveTo>
                  <a:pt x="12755162" y="1562507"/>
                </a:moveTo>
                <a:lnTo>
                  <a:pt x="0" y="1562507"/>
                </a:lnTo>
                <a:lnTo>
                  <a:pt x="0" y="0"/>
                </a:lnTo>
                <a:lnTo>
                  <a:pt x="12755162" y="0"/>
                </a:lnTo>
                <a:lnTo>
                  <a:pt x="12755162" y="1562507"/>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true" flipV="false" rot="0">
            <a:off x="899780" y="1280862"/>
            <a:ext cx="1596730" cy="700565"/>
          </a:xfrm>
          <a:custGeom>
            <a:avLst/>
            <a:gdLst/>
            <a:ahLst/>
            <a:cxnLst/>
            <a:rect r="r" b="b" t="t" l="l"/>
            <a:pathLst>
              <a:path h="700565" w="1596730">
                <a:moveTo>
                  <a:pt x="1596730" y="0"/>
                </a:moveTo>
                <a:lnTo>
                  <a:pt x="0" y="0"/>
                </a:lnTo>
                <a:lnTo>
                  <a:pt x="0" y="700565"/>
                </a:lnTo>
                <a:lnTo>
                  <a:pt x="1596730" y="700565"/>
                </a:lnTo>
                <a:lnTo>
                  <a:pt x="159673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7">
              <a:alphaModFix amt="58000"/>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grpSp>
        <p:nvGrpSpPr>
          <p:cNvPr name="Group 2" id="2"/>
          <p:cNvGrpSpPr/>
          <p:nvPr/>
        </p:nvGrpSpPr>
        <p:grpSpPr>
          <a:xfrm rot="0">
            <a:off x="11957406" y="6366306"/>
            <a:ext cx="3938274" cy="2466933"/>
            <a:chOff x="0" y="0"/>
            <a:chExt cx="1037241" cy="649727"/>
          </a:xfrm>
        </p:grpSpPr>
        <p:sp>
          <p:nvSpPr>
            <p:cNvPr name="Freeform 3" id="3"/>
            <p:cNvSpPr/>
            <p:nvPr/>
          </p:nvSpPr>
          <p:spPr>
            <a:xfrm flipH="false" flipV="false" rot="0">
              <a:off x="0" y="0"/>
              <a:ext cx="1037241" cy="649727"/>
            </a:xfrm>
            <a:custGeom>
              <a:avLst/>
              <a:gdLst/>
              <a:ahLst/>
              <a:cxnLst/>
              <a:rect r="r" b="b" t="t" l="l"/>
              <a:pathLst>
                <a:path h="649727" w="1037241">
                  <a:moveTo>
                    <a:pt x="0" y="0"/>
                  </a:moveTo>
                  <a:lnTo>
                    <a:pt x="1037241" y="0"/>
                  </a:lnTo>
                  <a:lnTo>
                    <a:pt x="1037241" y="649727"/>
                  </a:lnTo>
                  <a:lnTo>
                    <a:pt x="0" y="649727"/>
                  </a:lnTo>
                  <a:close/>
                </a:path>
              </a:pathLst>
            </a:custGeom>
            <a:solidFill>
              <a:srgbClr val="FFFFFF"/>
            </a:solidFill>
          </p:spPr>
        </p:sp>
        <p:sp>
          <p:nvSpPr>
            <p:cNvPr name="TextBox 4" id="4"/>
            <p:cNvSpPr txBox="true"/>
            <p:nvPr/>
          </p:nvSpPr>
          <p:spPr>
            <a:xfrm>
              <a:off x="0" y="-38100"/>
              <a:ext cx="1037241" cy="68782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715090" y="1595250"/>
            <a:ext cx="6857820" cy="1102360"/>
          </a:xfrm>
          <a:prstGeom prst="rect">
            <a:avLst/>
          </a:prstGeom>
        </p:spPr>
        <p:txBody>
          <a:bodyPr anchor="t" rtlCol="false" tIns="0" lIns="0" bIns="0" rIns="0">
            <a:spAutoFit/>
          </a:bodyPr>
          <a:lstStyle/>
          <a:p>
            <a:pPr algn="ctr">
              <a:lnSpc>
                <a:spcPts val="7670"/>
              </a:lnSpc>
            </a:pPr>
            <a:r>
              <a:rPr lang="en-US" b="true" sz="6500">
                <a:solidFill>
                  <a:srgbClr val="FFFFFF"/>
                </a:solidFill>
                <a:latin typeface="Futura Bold"/>
                <a:ea typeface="Futura Bold"/>
                <a:cs typeface="Futura Bold"/>
                <a:sym typeface="Futura Bold"/>
              </a:rPr>
              <a:t>CONCLUSION</a:t>
            </a:r>
          </a:p>
        </p:txBody>
      </p:sp>
      <p:grpSp>
        <p:nvGrpSpPr>
          <p:cNvPr name="Group 6" id="6"/>
          <p:cNvGrpSpPr/>
          <p:nvPr/>
        </p:nvGrpSpPr>
        <p:grpSpPr>
          <a:xfrm rot="0">
            <a:off x="2442653" y="2934482"/>
            <a:ext cx="3938274" cy="2466933"/>
            <a:chOff x="0" y="0"/>
            <a:chExt cx="1037241" cy="649727"/>
          </a:xfrm>
        </p:grpSpPr>
        <p:sp>
          <p:nvSpPr>
            <p:cNvPr name="Freeform 7" id="7"/>
            <p:cNvSpPr/>
            <p:nvPr/>
          </p:nvSpPr>
          <p:spPr>
            <a:xfrm flipH="false" flipV="false" rot="0">
              <a:off x="0" y="0"/>
              <a:ext cx="1037241" cy="649727"/>
            </a:xfrm>
            <a:custGeom>
              <a:avLst/>
              <a:gdLst/>
              <a:ahLst/>
              <a:cxnLst/>
              <a:rect r="r" b="b" t="t" l="l"/>
              <a:pathLst>
                <a:path h="649727" w="1037241">
                  <a:moveTo>
                    <a:pt x="0" y="0"/>
                  </a:moveTo>
                  <a:lnTo>
                    <a:pt x="1037241" y="0"/>
                  </a:lnTo>
                  <a:lnTo>
                    <a:pt x="1037241" y="649727"/>
                  </a:lnTo>
                  <a:lnTo>
                    <a:pt x="0" y="649727"/>
                  </a:lnTo>
                  <a:close/>
                </a:path>
              </a:pathLst>
            </a:custGeom>
            <a:solidFill>
              <a:srgbClr val="FFFFFF"/>
            </a:solidFill>
          </p:spPr>
        </p:sp>
        <p:sp>
          <p:nvSpPr>
            <p:cNvPr name="TextBox 8" id="8"/>
            <p:cNvSpPr txBox="true"/>
            <p:nvPr/>
          </p:nvSpPr>
          <p:spPr>
            <a:xfrm>
              <a:off x="0" y="-38100"/>
              <a:ext cx="1037241" cy="687827"/>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2790904" y="3295932"/>
            <a:ext cx="12706193" cy="5193889"/>
            <a:chOff x="0" y="0"/>
            <a:chExt cx="3346487" cy="1367938"/>
          </a:xfrm>
        </p:grpSpPr>
        <p:sp>
          <p:nvSpPr>
            <p:cNvPr name="Freeform 10" id="10"/>
            <p:cNvSpPr/>
            <p:nvPr/>
          </p:nvSpPr>
          <p:spPr>
            <a:xfrm flipH="false" flipV="false" rot="0">
              <a:off x="0" y="0"/>
              <a:ext cx="3346487" cy="1367938"/>
            </a:xfrm>
            <a:custGeom>
              <a:avLst/>
              <a:gdLst/>
              <a:ahLst/>
              <a:cxnLst/>
              <a:rect r="r" b="b" t="t" l="l"/>
              <a:pathLst>
                <a:path h="1367938" w="3346487">
                  <a:moveTo>
                    <a:pt x="0" y="0"/>
                  </a:moveTo>
                  <a:lnTo>
                    <a:pt x="3346487" y="0"/>
                  </a:lnTo>
                  <a:lnTo>
                    <a:pt x="3346487" y="1367938"/>
                  </a:lnTo>
                  <a:lnTo>
                    <a:pt x="0" y="1367938"/>
                  </a:lnTo>
                  <a:close/>
                </a:path>
              </a:pathLst>
            </a:custGeom>
            <a:solidFill>
              <a:srgbClr val="FF7800"/>
            </a:solidFill>
          </p:spPr>
        </p:sp>
        <p:sp>
          <p:nvSpPr>
            <p:cNvPr name="TextBox 11" id="11"/>
            <p:cNvSpPr txBox="true"/>
            <p:nvPr/>
          </p:nvSpPr>
          <p:spPr>
            <a:xfrm>
              <a:off x="0" y="-38100"/>
              <a:ext cx="3346487" cy="1406038"/>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3900381" y="3987877"/>
            <a:ext cx="10487238" cy="3733800"/>
          </a:xfrm>
          <a:prstGeom prst="rect">
            <a:avLst/>
          </a:prstGeom>
        </p:spPr>
        <p:txBody>
          <a:bodyPr anchor="t" rtlCol="false" tIns="0" lIns="0" bIns="0" rIns="0">
            <a:spAutoFit/>
          </a:bodyPr>
          <a:lstStyle/>
          <a:p>
            <a:pPr algn="just">
              <a:lnSpc>
                <a:spcPts val="4200"/>
              </a:lnSpc>
            </a:pPr>
            <a:r>
              <a:rPr lang="en-US" sz="3000">
                <a:solidFill>
                  <a:srgbClr val="000000"/>
                </a:solidFill>
                <a:latin typeface="Roboto"/>
                <a:ea typeface="Roboto"/>
                <a:cs typeface="Roboto"/>
                <a:sym typeface="Roboto"/>
              </a:rPr>
              <a:t>Innovation, societal advancement, and economic progress are all significantly influenced by entrepreneurship. Entrepreneurs create jobs, innovate solutions, and encourage competition that boosts consumer choice and productivity by spotting possibilities and starting new companies. They are essential to creating resilient economies and tackling global concerns because of their capacity for invention and problem-solving. </a:t>
            </a:r>
          </a:p>
        </p:txBody>
      </p:sp>
      <p:sp>
        <p:nvSpPr>
          <p:cNvPr name="Freeform 13" id="13"/>
          <p:cNvSpPr/>
          <p:nvPr/>
        </p:nvSpPr>
        <p:spPr>
          <a:xfrm flipH="true" flipV="false" rot="0">
            <a:off x="13828374" y="1067637"/>
            <a:ext cx="3337445" cy="641913"/>
          </a:xfrm>
          <a:custGeom>
            <a:avLst/>
            <a:gdLst/>
            <a:ahLst/>
            <a:cxnLst/>
            <a:rect r="r" b="b" t="t" l="l"/>
            <a:pathLst>
              <a:path h="641913" w="3337445">
                <a:moveTo>
                  <a:pt x="3337445" y="0"/>
                </a:moveTo>
                <a:lnTo>
                  <a:pt x="0" y="0"/>
                </a:lnTo>
                <a:lnTo>
                  <a:pt x="0" y="641913"/>
                </a:lnTo>
                <a:lnTo>
                  <a:pt x="3337445" y="641913"/>
                </a:lnTo>
                <a:lnTo>
                  <a:pt x="3337445" y="0"/>
                </a:lnTo>
                <a:close/>
              </a:path>
            </a:pathLst>
          </a:custGeom>
          <a:blipFill>
            <a:blip r:embed="rId2">
              <a:extLst>
                <a:ext uri="{96DAC541-7B7A-43D3-8B79-37D633B846F1}">
                  <asvg:svgBlip xmlns:asvg="http://schemas.microsoft.com/office/drawing/2016/SVG/main" r:embed="rId3"/>
                </a:ext>
              </a:extLst>
            </a:blip>
            <a:stretch>
              <a:fillRect l="0" t="-108618" r="0" b="0"/>
            </a:stretch>
          </a:blipFill>
        </p:spPr>
      </p:sp>
      <p:sp>
        <p:nvSpPr>
          <p:cNvPr name="Freeform 14" id="14"/>
          <p:cNvSpPr/>
          <p:nvPr/>
        </p:nvSpPr>
        <p:spPr>
          <a:xfrm flipH="true" flipV="false" rot="0">
            <a:off x="1028700" y="8937343"/>
            <a:ext cx="3337445" cy="641913"/>
          </a:xfrm>
          <a:custGeom>
            <a:avLst/>
            <a:gdLst/>
            <a:ahLst/>
            <a:cxnLst/>
            <a:rect r="r" b="b" t="t" l="l"/>
            <a:pathLst>
              <a:path h="641913" w="3337445">
                <a:moveTo>
                  <a:pt x="3337445" y="0"/>
                </a:moveTo>
                <a:lnTo>
                  <a:pt x="0" y="0"/>
                </a:lnTo>
                <a:lnTo>
                  <a:pt x="0" y="641914"/>
                </a:lnTo>
                <a:lnTo>
                  <a:pt x="3337445" y="641914"/>
                </a:lnTo>
                <a:lnTo>
                  <a:pt x="3337445" y="0"/>
                </a:lnTo>
                <a:close/>
              </a:path>
            </a:pathLst>
          </a:custGeom>
          <a:blipFill>
            <a:blip r:embed="rId2">
              <a:extLst>
                <a:ext uri="{96DAC541-7B7A-43D3-8B79-37D633B846F1}">
                  <asvg:svgBlip xmlns:asvg="http://schemas.microsoft.com/office/drawing/2016/SVG/main" r:embed="rId3"/>
                </a:ext>
              </a:extLst>
            </a:blip>
            <a:stretch>
              <a:fillRect l="0" t="-108618" r="0" b="0"/>
            </a:stretch>
          </a:blipFill>
        </p:spPr>
      </p:sp>
      <p:sp>
        <p:nvSpPr>
          <p:cNvPr name="Freeform 15" id="15"/>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4">
              <a:alphaModFix amt="58000"/>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F4247"/>
        </a:solidFill>
      </p:bgPr>
    </p:bg>
    <p:spTree>
      <p:nvGrpSpPr>
        <p:cNvPr id="1" name=""/>
        <p:cNvGrpSpPr/>
        <p:nvPr/>
      </p:nvGrpSpPr>
      <p:grpSpPr>
        <a:xfrm>
          <a:off x="0" y="0"/>
          <a:ext cx="0" cy="0"/>
          <a:chOff x="0" y="0"/>
          <a:chExt cx="0" cy="0"/>
        </a:xfrm>
      </p:grpSpPr>
      <p:sp>
        <p:nvSpPr>
          <p:cNvPr name="Freeform 2" id="2"/>
          <p:cNvSpPr/>
          <p:nvPr/>
        </p:nvSpPr>
        <p:spPr>
          <a:xfrm flipH="false" flipV="false" rot="0">
            <a:off x="-1000180" y="7743794"/>
            <a:ext cx="12752091" cy="1562131"/>
          </a:xfrm>
          <a:custGeom>
            <a:avLst/>
            <a:gdLst/>
            <a:ahLst/>
            <a:cxnLst/>
            <a:rect r="r" b="b" t="t" l="l"/>
            <a:pathLst>
              <a:path h="1562131" w="12752091">
                <a:moveTo>
                  <a:pt x="0" y="0"/>
                </a:moveTo>
                <a:lnTo>
                  <a:pt x="12752091" y="0"/>
                </a:lnTo>
                <a:lnTo>
                  <a:pt x="12752091" y="1562131"/>
                </a:lnTo>
                <a:lnTo>
                  <a:pt x="0" y="15621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35555" y="9286875"/>
            <a:ext cx="19883388" cy="1287067"/>
            <a:chOff x="0" y="0"/>
            <a:chExt cx="5236777" cy="338981"/>
          </a:xfrm>
        </p:grpSpPr>
        <p:sp>
          <p:nvSpPr>
            <p:cNvPr name="Freeform 4" id="4"/>
            <p:cNvSpPr/>
            <p:nvPr/>
          </p:nvSpPr>
          <p:spPr>
            <a:xfrm flipH="false" flipV="false" rot="0">
              <a:off x="0" y="0"/>
              <a:ext cx="5236777" cy="338981"/>
            </a:xfrm>
            <a:custGeom>
              <a:avLst/>
              <a:gdLst/>
              <a:ahLst/>
              <a:cxnLst/>
              <a:rect r="r" b="b" t="t" l="l"/>
              <a:pathLst>
                <a:path h="338981" w="5236777">
                  <a:moveTo>
                    <a:pt x="0" y="0"/>
                  </a:moveTo>
                  <a:lnTo>
                    <a:pt x="5236777" y="0"/>
                  </a:lnTo>
                  <a:lnTo>
                    <a:pt x="5236777" y="338981"/>
                  </a:lnTo>
                  <a:lnTo>
                    <a:pt x="0" y="338981"/>
                  </a:lnTo>
                  <a:close/>
                </a:path>
              </a:pathLst>
            </a:custGeom>
            <a:solidFill>
              <a:srgbClr val="FF7800"/>
            </a:solidFill>
          </p:spPr>
        </p:sp>
        <p:sp>
          <p:nvSpPr>
            <p:cNvPr name="TextBox 5" id="5"/>
            <p:cNvSpPr txBox="true"/>
            <p:nvPr/>
          </p:nvSpPr>
          <p:spPr>
            <a:xfrm>
              <a:off x="0" y="-38100"/>
              <a:ext cx="5236777" cy="377081"/>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true" flipV="false" rot="0">
            <a:off x="12945074" y="6996536"/>
            <a:ext cx="3885153" cy="747258"/>
          </a:xfrm>
          <a:custGeom>
            <a:avLst/>
            <a:gdLst/>
            <a:ahLst/>
            <a:cxnLst/>
            <a:rect r="r" b="b" t="t" l="l"/>
            <a:pathLst>
              <a:path h="747258" w="3885153">
                <a:moveTo>
                  <a:pt x="3885153" y="0"/>
                </a:moveTo>
                <a:lnTo>
                  <a:pt x="0" y="0"/>
                </a:lnTo>
                <a:lnTo>
                  <a:pt x="0" y="747258"/>
                </a:lnTo>
                <a:lnTo>
                  <a:pt x="3885153" y="747258"/>
                </a:lnTo>
                <a:lnTo>
                  <a:pt x="3885153" y="0"/>
                </a:lnTo>
                <a:close/>
              </a:path>
            </a:pathLst>
          </a:custGeom>
          <a:blipFill>
            <a:blip r:embed="rId4">
              <a:extLst>
                <a:ext uri="{96DAC541-7B7A-43D3-8B79-37D633B846F1}">
                  <asvg:svgBlip xmlns:asvg="http://schemas.microsoft.com/office/drawing/2016/SVG/main" r:embed="rId5"/>
                </a:ext>
              </a:extLst>
            </a:blip>
            <a:stretch>
              <a:fillRect l="0" t="-108618" r="0" b="0"/>
            </a:stretch>
          </a:blipFill>
        </p:spPr>
      </p:sp>
      <p:sp>
        <p:nvSpPr>
          <p:cNvPr name="Freeform 7" id="7"/>
          <p:cNvSpPr/>
          <p:nvPr/>
        </p:nvSpPr>
        <p:spPr>
          <a:xfrm flipH="true" flipV="false" rot="0">
            <a:off x="14887651" y="1733109"/>
            <a:ext cx="1596730" cy="700565"/>
          </a:xfrm>
          <a:custGeom>
            <a:avLst/>
            <a:gdLst/>
            <a:ahLst/>
            <a:cxnLst/>
            <a:rect r="r" b="b" t="t" l="l"/>
            <a:pathLst>
              <a:path h="700565" w="1596730">
                <a:moveTo>
                  <a:pt x="1596730" y="0"/>
                </a:moveTo>
                <a:lnTo>
                  <a:pt x="0" y="0"/>
                </a:lnTo>
                <a:lnTo>
                  <a:pt x="0" y="700565"/>
                </a:lnTo>
                <a:lnTo>
                  <a:pt x="1596730" y="700565"/>
                </a:lnTo>
                <a:lnTo>
                  <a:pt x="159673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95489" y="8246024"/>
            <a:ext cx="1012276" cy="1012276"/>
          </a:xfrm>
          <a:custGeom>
            <a:avLst/>
            <a:gdLst/>
            <a:ahLst/>
            <a:cxnLst/>
            <a:rect r="r" b="b" t="t" l="l"/>
            <a:pathLst>
              <a:path h="1012276" w="1012276">
                <a:moveTo>
                  <a:pt x="0" y="0"/>
                </a:moveTo>
                <a:lnTo>
                  <a:pt x="1012276" y="0"/>
                </a:lnTo>
                <a:lnTo>
                  <a:pt x="1012276" y="1012276"/>
                </a:lnTo>
                <a:lnTo>
                  <a:pt x="0" y="1012276"/>
                </a:lnTo>
                <a:lnTo>
                  <a:pt x="0" y="0"/>
                </a:lnTo>
                <a:close/>
              </a:path>
            </a:pathLst>
          </a:custGeom>
          <a:blipFill>
            <a:blip r:embed="rId8">
              <a:alphaModFix amt="58000"/>
            </a:blip>
            <a:stretch>
              <a:fillRect l="0" t="0" r="0" b="0"/>
            </a:stretch>
          </a:blipFill>
        </p:spPr>
      </p:sp>
      <p:sp>
        <p:nvSpPr>
          <p:cNvPr name="Freeform 9" id="9"/>
          <p:cNvSpPr/>
          <p:nvPr/>
        </p:nvSpPr>
        <p:spPr>
          <a:xfrm flipH="false" flipV="false" rot="0">
            <a:off x="195489" y="330562"/>
            <a:ext cx="3674898" cy="3505659"/>
          </a:xfrm>
          <a:custGeom>
            <a:avLst/>
            <a:gdLst/>
            <a:ahLst/>
            <a:cxnLst/>
            <a:rect r="r" b="b" t="t" l="l"/>
            <a:pathLst>
              <a:path h="3505659" w="3674898">
                <a:moveTo>
                  <a:pt x="0" y="0"/>
                </a:moveTo>
                <a:lnTo>
                  <a:pt x="3674898" y="0"/>
                </a:lnTo>
                <a:lnTo>
                  <a:pt x="3674898" y="3505659"/>
                </a:lnTo>
                <a:lnTo>
                  <a:pt x="0" y="3505659"/>
                </a:lnTo>
                <a:lnTo>
                  <a:pt x="0" y="0"/>
                </a:lnTo>
                <a:close/>
              </a:path>
            </a:pathLst>
          </a:custGeom>
          <a:blipFill>
            <a:blip r:embed="rId9">
              <a:alphaModFix amt="39000"/>
            </a:blip>
            <a:stretch>
              <a:fillRect l="0" t="0" r="0" b="0"/>
            </a:stretch>
          </a:blipFill>
        </p:spPr>
      </p:sp>
      <p:sp>
        <p:nvSpPr>
          <p:cNvPr name="TextBox 10" id="10"/>
          <p:cNvSpPr txBox="true"/>
          <p:nvPr/>
        </p:nvSpPr>
        <p:spPr>
          <a:xfrm rot="0">
            <a:off x="3400349" y="3062324"/>
            <a:ext cx="11487301" cy="2272576"/>
          </a:xfrm>
          <a:prstGeom prst="rect">
            <a:avLst/>
          </a:prstGeom>
        </p:spPr>
        <p:txBody>
          <a:bodyPr anchor="t" rtlCol="false" tIns="0" lIns="0" bIns="0" rIns="0">
            <a:spAutoFit/>
          </a:bodyPr>
          <a:lstStyle/>
          <a:p>
            <a:pPr algn="ctr">
              <a:lnSpc>
                <a:spcPts val="15888"/>
              </a:lnSpc>
            </a:pPr>
            <a:r>
              <a:rPr lang="en-US" b="true" sz="13465">
                <a:solidFill>
                  <a:srgbClr val="FFFFFF"/>
                </a:solidFill>
                <a:latin typeface="Futura Bold"/>
                <a:ea typeface="Futura Bold"/>
                <a:cs typeface="Futura Bold"/>
                <a:sym typeface="Futura Bold"/>
              </a:rPr>
              <a:t>THANK YOU </a:t>
            </a:r>
          </a:p>
        </p:txBody>
      </p:sp>
      <p:sp>
        <p:nvSpPr>
          <p:cNvPr name="TextBox 11" id="11"/>
          <p:cNvSpPr txBox="true"/>
          <p:nvPr/>
        </p:nvSpPr>
        <p:spPr>
          <a:xfrm rot="0">
            <a:off x="4734326" y="5410737"/>
            <a:ext cx="8819348" cy="679450"/>
          </a:xfrm>
          <a:prstGeom prst="rect">
            <a:avLst/>
          </a:prstGeom>
        </p:spPr>
        <p:txBody>
          <a:bodyPr anchor="t" rtlCol="false" tIns="0" lIns="0" bIns="0" rIns="0">
            <a:spAutoFit/>
          </a:bodyPr>
          <a:lstStyle/>
          <a:p>
            <a:pPr algn="ctr">
              <a:lnSpc>
                <a:spcPts val="5599"/>
              </a:lnSpc>
            </a:pPr>
            <a:r>
              <a:rPr lang="en-US" sz="3999">
                <a:solidFill>
                  <a:srgbClr val="FFFFFF"/>
                </a:solidFill>
                <a:latin typeface="Roboto"/>
                <a:ea typeface="Roboto"/>
                <a:cs typeface="Roboto"/>
                <a:sym typeface="Roboto"/>
              </a:rPr>
              <a:t>www.ngounitedyouth.org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DAGouFB0Yf0</dc:identifier>
  <dcterms:modified xsi:type="dcterms:W3CDTF">2011-08-01T06:04:30Z</dcterms:modified>
  <cp:revision>1</cp:revision>
  <dc:title>Gray Orange and White Modern The Role of Entrepreneurship Presentation</dc:title>
</cp:coreProperties>
</file>